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1" r:id="rId2"/>
  </p:sldMasterIdLst>
  <p:notesMasterIdLst>
    <p:notesMasterId r:id="rId44"/>
  </p:notesMasterIdLst>
  <p:handoutMasterIdLst>
    <p:handoutMasterId r:id="rId45"/>
  </p:handoutMasterIdLst>
  <p:sldIdLst>
    <p:sldId id="259" r:id="rId3"/>
    <p:sldId id="273" r:id="rId4"/>
    <p:sldId id="439" r:id="rId5"/>
    <p:sldId id="287" r:id="rId6"/>
    <p:sldId id="274" r:id="rId7"/>
    <p:sldId id="275" r:id="rId8"/>
    <p:sldId id="431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03" r:id="rId18"/>
    <p:sldId id="304" r:id="rId19"/>
    <p:sldId id="305" r:id="rId20"/>
    <p:sldId id="294" r:id="rId21"/>
    <p:sldId id="299" r:id="rId22"/>
    <p:sldId id="296" r:id="rId23"/>
    <p:sldId id="301" r:id="rId24"/>
    <p:sldId id="447" r:id="rId25"/>
    <p:sldId id="308" r:id="rId26"/>
    <p:sldId id="309" r:id="rId27"/>
    <p:sldId id="310" r:id="rId28"/>
    <p:sldId id="311" r:id="rId29"/>
    <p:sldId id="312" r:id="rId30"/>
    <p:sldId id="441" r:id="rId31"/>
    <p:sldId id="444" r:id="rId32"/>
    <p:sldId id="448" r:id="rId33"/>
    <p:sldId id="442" r:id="rId34"/>
    <p:sldId id="412" r:id="rId35"/>
    <p:sldId id="443" r:id="rId36"/>
    <p:sldId id="434" r:id="rId37"/>
    <p:sldId id="433" r:id="rId38"/>
    <p:sldId id="338" r:id="rId39"/>
    <p:sldId id="436" r:id="rId40"/>
    <p:sldId id="445" r:id="rId41"/>
    <p:sldId id="337" r:id="rId42"/>
    <p:sldId id="407" r:id="rId4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57"/>
    <a:srgbClr val="EE6017"/>
    <a:srgbClr val="FFFF99"/>
    <a:srgbClr val="F9A5A1"/>
    <a:srgbClr val="E45B17"/>
    <a:srgbClr val="FEE9E8"/>
    <a:srgbClr val="FECAD3"/>
    <a:srgbClr val="F6ACC8"/>
    <a:srgbClr val="AFABAB"/>
    <a:srgbClr val="F34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83987" autoAdjust="0"/>
  </p:normalViewPr>
  <p:slideViewPr>
    <p:cSldViewPr snapToGrid="0" showGuides="1">
      <p:cViewPr varScale="1">
        <p:scale>
          <a:sx n="106" d="100"/>
          <a:sy n="106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94769625412963E-2"/>
                  <c:y val="-1.042442171136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8424658795426E-2"/>
                  <c:y val="-7.8183162835212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53180128381006E-2"/>
                  <c:y val="-7.9539962568201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168053.1</c:v>
                </c:pt>
                <c:pt idx="1">
                  <c:v>146676.5</c:v>
                </c:pt>
                <c:pt idx="2">
                  <c:v>158174.1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0852677475578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8424658795426E-2"/>
                  <c:y val="2.606105427840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862868190391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272284.90000000002</c:v>
                </c:pt>
                <c:pt idx="1">
                  <c:v>469193.3</c:v>
                </c:pt>
                <c:pt idx="2">
                  <c:v>305306.8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9934312"/>
        <c:axId val="449934704"/>
        <c:axId val="0"/>
      </c:bar3DChart>
      <c:catAx>
        <c:axId val="44993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934704"/>
        <c:crosses val="autoZero"/>
        <c:auto val="1"/>
        <c:lblAlgn val="ctr"/>
        <c:lblOffset val="100"/>
        <c:noMultiLvlLbl val="0"/>
      </c:catAx>
      <c:valAx>
        <c:axId val="4499347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499343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1.73728232958160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864116479079927E-3"/>
                  <c:y val="3.4458068193872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2682938451187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152969.29999999999</c:v>
                </c:pt>
                <c:pt idx="1">
                  <c:v>137424.4</c:v>
                </c:pt>
                <c:pt idx="2">
                  <c:v>148142.1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15083.8</c:v>
                </c:pt>
                <c:pt idx="1">
                  <c:v>8776.9</c:v>
                </c:pt>
                <c:pt idx="2">
                  <c:v>10032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142496"/>
        <c:axId val="451142888"/>
        <c:axId val="0"/>
      </c:bar3DChart>
      <c:catAx>
        <c:axId val="4511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1142888"/>
        <c:crosses val="autoZero"/>
        <c:auto val="1"/>
        <c:lblAlgn val="ctr"/>
        <c:lblOffset val="100"/>
        <c:noMultiLvlLbl val="0"/>
      </c:catAx>
      <c:valAx>
        <c:axId val="45114288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51142496"/>
        <c:crosses val="autoZero"/>
        <c:crossBetween val="between"/>
      </c:valAx>
    </c:plotArea>
    <c:legend>
      <c:legendPos val="b"/>
      <c:overlay val="0"/>
      <c:spPr>
        <a:effectLst/>
      </c:sp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16666666666667"/>
          <c:y val="0.16507488676906432"/>
          <c:w val="0.79166666666666663"/>
          <c:h val="0.39516033921015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9A5A1"/>
              </a:solidFill>
            </c:spPr>
          </c:dPt>
          <c:dPt>
            <c:idx val="2"/>
            <c:bubble3D val="0"/>
            <c:spPr>
              <a:solidFill>
                <a:srgbClr val="AFABAB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FF99"/>
              </a:solidFill>
            </c:spPr>
          </c:dPt>
          <c:dPt>
            <c:idx val="6"/>
            <c:bubble3D val="0"/>
            <c:spPr>
              <a:solidFill>
                <a:srgbClr val="F6ACC8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8121194225721785"/>
                  <c:y val="1.505667998008244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реализации имущества и земельных участков</c:v>
                </c:pt>
                <c:pt idx="6">
                  <c:v>Плата за негативное воздействие на окружающую среду</c:v>
                </c:pt>
                <c:pt idx="7">
                  <c:v>Штрафы, санкции, возмещение ущерба, оказание платных услуг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113697</c:v>
                </c:pt>
                <c:pt idx="1">
                  <c:v>21829.1</c:v>
                </c:pt>
                <c:pt idx="2">
                  <c:v>11431</c:v>
                </c:pt>
                <c:pt idx="3">
                  <c:v>1185</c:v>
                </c:pt>
                <c:pt idx="4">
                  <c:v>4100</c:v>
                </c:pt>
                <c:pt idx="5">
                  <c:v>3396.3</c:v>
                </c:pt>
                <c:pt idx="6">
                  <c:v>1282.7</c:v>
                </c:pt>
                <c:pt idx="7" formatCode="#\ ##0.0">
                  <c:v>1253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250000000000001"/>
          <c:y val="0.67286538540570562"/>
          <c:w val="0.83750000000000002"/>
          <c:h val="0.3083845847275145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09741180352861E-2"/>
          <c:y val="1.8912526030318493E-2"/>
          <c:w val="0.9566395725640594"/>
          <c:h val="0.957294276039329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F9A5A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F9A5A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F6ACC8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E45B17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FECAD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    Общегосударственные вопросы</c:v>
                </c:pt>
                <c:pt idx="1">
                  <c:v>    Национальная безопасность </c:v>
                </c:pt>
                <c:pt idx="2">
                  <c:v>    Национальная экономика</c:v>
                </c:pt>
                <c:pt idx="3">
                  <c:v>    Жилищно-коммунальное хозяйство</c:v>
                </c:pt>
                <c:pt idx="4">
                  <c:v>    Охрана окружающей среды</c:v>
                </c:pt>
                <c:pt idx="5">
                  <c:v>    Образование</c:v>
                </c:pt>
                <c:pt idx="6">
                  <c:v>    Культура, кинематография</c:v>
                </c:pt>
                <c:pt idx="7">
                  <c:v>    Социальная политика</c:v>
                </c:pt>
                <c:pt idx="8">
                  <c:v>    Физическая культура и спорт</c:v>
                </c:pt>
                <c:pt idx="9">
                  <c:v>    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53.7</c:v>
                </c:pt>
                <c:pt idx="1">
                  <c:v>2.8</c:v>
                </c:pt>
                <c:pt idx="2">
                  <c:v>80.599999999999994</c:v>
                </c:pt>
                <c:pt idx="3">
                  <c:v>4.4000000000000004</c:v>
                </c:pt>
                <c:pt idx="4">
                  <c:v>2.4</c:v>
                </c:pt>
                <c:pt idx="5">
                  <c:v>184.4</c:v>
                </c:pt>
                <c:pt idx="6">
                  <c:v>66.400000000000006</c:v>
                </c:pt>
                <c:pt idx="7">
                  <c:v>20.7</c:v>
                </c:pt>
                <c:pt idx="8">
                  <c:v>19.8</c:v>
                </c:pt>
                <c:pt idx="9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144064"/>
        <c:axId val="449112736"/>
        <c:axId val="447812048"/>
      </c:bar3DChart>
      <c:catAx>
        <c:axId val="45114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112736"/>
        <c:crosses val="autoZero"/>
        <c:auto val="1"/>
        <c:lblAlgn val="ctr"/>
        <c:lblOffset val="100"/>
        <c:noMultiLvlLbl val="0"/>
      </c:catAx>
      <c:valAx>
        <c:axId val="449112736"/>
        <c:scaling>
          <c:orientation val="minMax"/>
          <c:max val="160"/>
          <c:min val="0"/>
        </c:scaling>
        <c:delete val="1"/>
        <c:axPos val="l"/>
        <c:numFmt formatCode="#\ ##0.0" sourceLinked="1"/>
        <c:majorTickMark val="out"/>
        <c:minorTickMark val="none"/>
        <c:tickLblPos val="nextTo"/>
        <c:crossAx val="451144064"/>
        <c:crosses val="autoZero"/>
        <c:crossBetween val="between"/>
        <c:majorUnit val="5"/>
        <c:minorUnit val="4"/>
      </c:valAx>
      <c:serAx>
        <c:axId val="44781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449112736"/>
        <c:crosses val="autoZero"/>
      </c:serAx>
    </c:plotArea>
    <c:legend>
      <c:legendPos val="b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F881C-ECF7-4BC0-82B7-26A3EA74CB47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179DA0-A77D-4FC8-9F88-8011F833DD2C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Рассмотрение проекта бюджета очередного года</a:t>
          </a:r>
        </a:p>
      </dgm:t>
    </dgm:pt>
    <dgm:pt modelId="{95C30FF4-E37F-4E8F-A8E1-42255C854815}" type="parTrans" cxnId="{6D251221-F497-40EF-A403-89E9D266CD0B}">
      <dgm:prSet/>
      <dgm:spPr/>
      <dgm:t>
        <a:bodyPr/>
        <a:lstStyle/>
        <a:p>
          <a:endParaRPr lang="ru-RU"/>
        </a:p>
      </dgm:t>
    </dgm:pt>
    <dgm:pt modelId="{CBB436DA-B7FC-40B5-99DE-A9A36F40923D}" type="sibTrans" cxnId="{6D251221-F497-40EF-A403-89E9D266CD0B}">
      <dgm:prSet/>
      <dgm:spPr/>
      <dgm:t>
        <a:bodyPr/>
        <a:lstStyle/>
        <a:p>
          <a:endParaRPr lang="ru-RU"/>
        </a:p>
      </dgm:t>
    </dgm:pt>
    <dgm:pt modelId="{A1B44477-F1BA-4088-A16A-B3E5E620F45E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Утверждение бюджета очередного года</a:t>
          </a:r>
        </a:p>
      </dgm:t>
    </dgm:pt>
    <dgm:pt modelId="{1E1F905B-CA43-4179-BED5-A16C88D04B9B}" type="parTrans" cxnId="{48170159-7593-4718-9D04-9B30D618E2F5}">
      <dgm:prSet/>
      <dgm:spPr/>
      <dgm:t>
        <a:bodyPr/>
        <a:lstStyle/>
        <a:p>
          <a:endParaRPr lang="ru-RU"/>
        </a:p>
      </dgm:t>
    </dgm:pt>
    <dgm:pt modelId="{47261D12-ED01-4F21-9464-B8EFEE05F10C}" type="sibTrans" cxnId="{48170159-7593-4718-9D04-9B30D618E2F5}">
      <dgm:prSet/>
      <dgm:spPr/>
      <dgm:t>
        <a:bodyPr/>
        <a:lstStyle/>
        <a:p>
          <a:endParaRPr lang="ru-RU"/>
        </a:p>
      </dgm:t>
    </dgm:pt>
    <dgm:pt modelId="{3DB0CD55-089A-41C9-A1F9-D90FCBA4BACC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Формирование отчета об исполнении бюджета предыдущего года</a:t>
          </a:r>
        </a:p>
      </dgm:t>
    </dgm:pt>
    <dgm:pt modelId="{624ECF6F-1888-4B38-A419-47E9B98CF027}" type="parTrans" cxnId="{7288FE22-BF1A-4750-B5C2-B9B46A553143}">
      <dgm:prSet/>
      <dgm:spPr/>
      <dgm:t>
        <a:bodyPr/>
        <a:lstStyle/>
        <a:p>
          <a:endParaRPr lang="ru-RU"/>
        </a:p>
      </dgm:t>
    </dgm:pt>
    <dgm:pt modelId="{D7CDDB85-B8BC-4314-A9E3-E902FDBE1A86}" type="sibTrans" cxnId="{7288FE22-BF1A-4750-B5C2-B9B46A553143}">
      <dgm:prSet/>
      <dgm:spPr/>
      <dgm:t>
        <a:bodyPr/>
        <a:lstStyle/>
        <a:p>
          <a:endParaRPr lang="ru-RU"/>
        </a:p>
      </dgm:t>
    </dgm:pt>
    <dgm:pt modelId="{1E9D4933-5CAF-4D4B-84FF-048DCC990C2C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Утверждение отчета об исполнении бюджета предыдущего года</a:t>
          </a:r>
        </a:p>
      </dgm:t>
    </dgm:pt>
    <dgm:pt modelId="{252F55CA-BAD0-41E7-BB0C-7F39522CAB65}" type="parTrans" cxnId="{36C196D8-BF2C-4906-9C19-5462B718B8E6}">
      <dgm:prSet/>
      <dgm:spPr/>
      <dgm:t>
        <a:bodyPr/>
        <a:lstStyle/>
        <a:p>
          <a:endParaRPr lang="ru-RU"/>
        </a:p>
      </dgm:t>
    </dgm:pt>
    <dgm:pt modelId="{1C88B86D-BA4B-48CC-909F-650AF48DA932}" type="sibTrans" cxnId="{36C196D8-BF2C-4906-9C19-5462B718B8E6}">
      <dgm:prSet/>
      <dgm:spPr/>
      <dgm:t>
        <a:bodyPr/>
        <a:lstStyle/>
        <a:p>
          <a:endParaRPr lang="ru-RU"/>
        </a:p>
      </dgm:t>
    </dgm:pt>
    <dgm:pt modelId="{51CAAA6D-296E-4CD2-A060-CF3DF1355E80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Составление проекта бюджета очередного года</a:t>
          </a:r>
        </a:p>
      </dgm:t>
    </dgm:pt>
    <dgm:pt modelId="{6541FAFC-6EC4-4929-B259-8AB47A2F7529}" type="parTrans" cxnId="{0E855F79-C51D-4A00-AD99-0264B6651C70}">
      <dgm:prSet/>
      <dgm:spPr/>
      <dgm:t>
        <a:bodyPr/>
        <a:lstStyle/>
        <a:p>
          <a:endParaRPr lang="ru-RU"/>
        </a:p>
      </dgm:t>
    </dgm:pt>
    <dgm:pt modelId="{4118BEB1-3216-4795-A8B9-8858FDF2BD70}" type="sibTrans" cxnId="{0E855F79-C51D-4A00-AD99-0264B6651C70}">
      <dgm:prSet/>
      <dgm:spPr/>
      <dgm:t>
        <a:bodyPr/>
        <a:lstStyle/>
        <a:p>
          <a:endParaRPr lang="ru-RU"/>
        </a:p>
      </dgm:t>
    </dgm:pt>
    <dgm:pt modelId="{D5D4AEF8-B98D-487A-A859-534470535D2A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Исполнение бюджета в текущем году</a:t>
          </a:r>
        </a:p>
      </dgm:t>
    </dgm:pt>
    <dgm:pt modelId="{F68F2B40-E00E-4E88-81DF-955C81B03A68}" type="parTrans" cxnId="{0791CDCA-9E98-4D85-8809-BADCCFAF0F7A}">
      <dgm:prSet/>
      <dgm:spPr/>
      <dgm:t>
        <a:bodyPr/>
        <a:lstStyle/>
        <a:p>
          <a:endParaRPr lang="ru-RU"/>
        </a:p>
      </dgm:t>
    </dgm:pt>
    <dgm:pt modelId="{FB4103F3-FF58-4679-A3AE-FE6DE8114F5C}" type="sibTrans" cxnId="{0791CDCA-9E98-4D85-8809-BADCCFAF0F7A}">
      <dgm:prSet/>
      <dgm:spPr/>
      <dgm:t>
        <a:bodyPr/>
        <a:lstStyle/>
        <a:p>
          <a:endParaRPr lang="ru-RU"/>
        </a:p>
      </dgm:t>
    </dgm:pt>
    <dgm:pt modelId="{1BF320E9-8766-4FB9-8DEF-54EF28BFBBFE}" type="pres">
      <dgm:prSet presAssocID="{84AF881C-ECF7-4BC0-82B7-26A3EA74CB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A8766-D166-4C8F-88B6-C91A04380EB7}" type="pres">
      <dgm:prSet presAssocID="{BC179DA0-A77D-4FC8-9F88-8011F833DD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4C34C-2BBE-432D-AC25-D0B8115540D0}" type="pres">
      <dgm:prSet presAssocID="{BC179DA0-A77D-4FC8-9F88-8011F833DD2C}" presName="spNode" presStyleCnt="0"/>
      <dgm:spPr/>
    </dgm:pt>
    <dgm:pt modelId="{A6D8F547-3102-4F99-ABE0-79B11129C21B}" type="pres">
      <dgm:prSet presAssocID="{CBB436DA-B7FC-40B5-99DE-A9A36F40923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952CE5F-1972-43F7-ABD6-91DBD2A3F807}" type="pres">
      <dgm:prSet presAssocID="{A1B44477-F1BA-4088-A16A-B3E5E620F4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653D-B048-4177-A47D-33C7FAF7B8D8}" type="pres">
      <dgm:prSet presAssocID="{A1B44477-F1BA-4088-A16A-B3E5E620F45E}" presName="spNode" presStyleCnt="0"/>
      <dgm:spPr/>
    </dgm:pt>
    <dgm:pt modelId="{DD2DD911-6C50-4139-835D-D4F9F1DEFB4B}" type="pres">
      <dgm:prSet presAssocID="{47261D12-ED01-4F21-9464-B8EFEE05F10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5DBA1EF-0296-4713-B266-9471836C4E98}" type="pres">
      <dgm:prSet presAssocID="{D5D4AEF8-B98D-487A-A859-534470535D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4B923-29EA-4557-81C4-FC9B5635DF4F}" type="pres">
      <dgm:prSet presAssocID="{D5D4AEF8-B98D-487A-A859-534470535D2A}" presName="spNode" presStyleCnt="0"/>
      <dgm:spPr/>
    </dgm:pt>
    <dgm:pt modelId="{73D1FBCA-4020-475C-8A69-4D8FEE042D9E}" type="pres">
      <dgm:prSet presAssocID="{FB4103F3-FF58-4679-A3AE-FE6DE8114F5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DADA9F1-4890-4AA0-8D23-7B6766F2E116}" type="pres">
      <dgm:prSet presAssocID="{3DB0CD55-089A-41C9-A1F9-D90FCBA4BA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36961-65C1-4FAB-A6B2-216B63EBC112}" type="pres">
      <dgm:prSet presAssocID="{3DB0CD55-089A-41C9-A1F9-D90FCBA4BACC}" presName="spNode" presStyleCnt="0"/>
      <dgm:spPr/>
    </dgm:pt>
    <dgm:pt modelId="{131BCF3A-9B16-4F4A-B6B1-3D8F9E510355}" type="pres">
      <dgm:prSet presAssocID="{D7CDDB85-B8BC-4314-A9E3-E902FDBE1A8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13C5129-35E3-4CFB-8AC2-B456B8AE2A2B}" type="pres">
      <dgm:prSet presAssocID="{1E9D4933-5CAF-4D4B-84FF-048DCC990C2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EF5D0-CA91-4CA1-8CE0-31232724DE50}" type="pres">
      <dgm:prSet presAssocID="{1E9D4933-5CAF-4D4B-84FF-048DCC990C2C}" presName="spNode" presStyleCnt="0"/>
      <dgm:spPr/>
    </dgm:pt>
    <dgm:pt modelId="{0AC24B4D-6D25-434B-9A23-AADA514F3CFA}" type="pres">
      <dgm:prSet presAssocID="{1C88B86D-BA4B-48CC-909F-650AF48DA93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D55848C-1103-4548-867D-2392DAD2C93C}" type="pres">
      <dgm:prSet presAssocID="{51CAAA6D-296E-4CD2-A060-CF3DF1355E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C4F8A-6EE2-4A5A-819D-9F8EC6E95393}" type="pres">
      <dgm:prSet presAssocID="{51CAAA6D-296E-4CD2-A060-CF3DF1355E80}" presName="spNode" presStyleCnt="0"/>
      <dgm:spPr/>
    </dgm:pt>
    <dgm:pt modelId="{5981E9B1-2B85-4B69-999A-9B5BD4987694}" type="pres">
      <dgm:prSet presAssocID="{4118BEB1-3216-4795-A8B9-8858FDF2BD7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276ABE6-E49E-407B-A019-0C96D9613901}" type="presOf" srcId="{84AF881C-ECF7-4BC0-82B7-26A3EA74CB47}" destId="{1BF320E9-8766-4FB9-8DEF-54EF28BFBBFE}" srcOrd="0" destOrd="0" presId="urn:microsoft.com/office/officeart/2005/8/layout/cycle5"/>
    <dgm:cxn modelId="{6D251221-F497-40EF-A403-89E9D266CD0B}" srcId="{84AF881C-ECF7-4BC0-82B7-26A3EA74CB47}" destId="{BC179DA0-A77D-4FC8-9F88-8011F833DD2C}" srcOrd="0" destOrd="0" parTransId="{95C30FF4-E37F-4E8F-A8E1-42255C854815}" sibTransId="{CBB436DA-B7FC-40B5-99DE-A9A36F40923D}"/>
    <dgm:cxn modelId="{0E855F79-C51D-4A00-AD99-0264B6651C70}" srcId="{84AF881C-ECF7-4BC0-82B7-26A3EA74CB47}" destId="{51CAAA6D-296E-4CD2-A060-CF3DF1355E80}" srcOrd="5" destOrd="0" parTransId="{6541FAFC-6EC4-4929-B259-8AB47A2F7529}" sibTransId="{4118BEB1-3216-4795-A8B9-8858FDF2BD70}"/>
    <dgm:cxn modelId="{D01B3A83-329E-4866-9F13-724E579F66DC}" type="presOf" srcId="{FB4103F3-FF58-4679-A3AE-FE6DE8114F5C}" destId="{73D1FBCA-4020-475C-8A69-4D8FEE042D9E}" srcOrd="0" destOrd="0" presId="urn:microsoft.com/office/officeart/2005/8/layout/cycle5"/>
    <dgm:cxn modelId="{D3A96236-552A-4789-9EC5-61CA9D25C5A7}" type="presOf" srcId="{A1B44477-F1BA-4088-A16A-B3E5E620F45E}" destId="{C952CE5F-1972-43F7-ABD6-91DBD2A3F807}" srcOrd="0" destOrd="0" presId="urn:microsoft.com/office/officeart/2005/8/layout/cycle5"/>
    <dgm:cxn modelId="{B67A05FF-F6E5-42FC-B454-A8E63F956327}" type="presOf" srcId="{1E9D4933-5CAF-4D4B-84FF-048DCC990C2C}" destId="{B13C5129-35E3-4CFB-8AC2-B456B8AE2A2B}" srcOrd="0" destOrd="0" presId="urn:microsoft.com/office/officeart/2005/8/layout/cycle5"/>
    <dgm:cxn modelId="{2E01E610-77D8-4BE1-B440-ECAD04E6E735}" type="presOf" srcId="{3DB0CD55-089A-41C9-A1F9-D90FCBA4BACC}" destId="{FDADA9F1-4890-4AA0-8D23-7B6766F2E116}" srcOrd="0" destOrd="0" presId="urn:microsoft.com/office/officeart/2005/8/layout/cycle5"/>
    <dgm:cxn modelId="{5AE4EAC9-2A85-4D2A-9398-E00B637642AF}" type="presOf" srcId="{BC179DA0-A77D-4FC8-9F88-8011F833DD2C}" destId="{0BDA8766-D166-4C8F-88B6-C91A04380EB7}" srcOrd="0" destOrd="0" presId="urn:microsoft.com/office/officeart/2005/8/layout/cycle5"/>
    <dgm:cxn modelId="{DD2074FC-0AFB-4938-B9C1-0BAA807FF2D6}" type="presOf" srcId="{51CAAA6D-296E-4CD2-A060-CF3DF1355E80}" destId="{FD55848C-1103-4548-867D-2392DAD2C93C}" srcOrd="0" destOrd="0" presId="urn:microsoft.com/office/officeart/2005/8/layout/cycle5"/>
    <dgm:cxn modelId="{0791CDCA-9E98-4D85-8809-BADCCFAF0F7A}" srcId="{84AF881C-ECF7-4BC0-82B7-26A3EA74CB47}" destId="{D5D4AEF8-B98D-487A-A859-534470535D2A}" srcOrd="2" destOrd="0" parTransId="{F68F2B40-E00E-4E88-81DF-955C81B03A68}" sibTransId="{FB4103F3-FF58-4679-A3AE-FE6DE8114F5C}"/>
    <dgm:cxn modelId="{7288FE22-BF1A-4750-B5C2-B9B46A553143}" srcId="{84AF881C-ECF7-4BC0-82B7-26A3EA74CB47}" destId="{3DB0CD55-089A-41C9-A1F9-D90FCBA4BACC}" srcOrd="3" destOrd="0" parTransId="{624ECF6F-1888-4B38-A419-47E9B98CF027}" sibTransId="{D7CDDB85-B8BC-4314-A9E3-E902FDBE1A86}"/>
    <dgm:cxn modelId="{9323FA5D-3674-429C-9DA4-4430E792A95F}" type="presOf" srcId="{D7CDDB85-B8BC-4314-A9E3-E902FDBE1A86}" destId="{131BCF3A-9B16-4F4A-B6B1-3D8F9E510355}" srcOrd="0" destOrd="0" presId="urn:microsoft.com/office/officeart/2005/8/layout/cycle5"/>
    <dgm:cxn modelId="{6AAEEA88-44F0-4BD2-B575-8470AC9DD69F}" type="presOf" srcId="{D5D4AEF8-B98D-487A-A859-534470535D2A}" destId="{B5DBA1EF-0296-4713-B266-9471836C4E98}" srcOrd="0" destOrd="0" presId="urn:microsoft.com/office/officeart/2005/8/layout/cycle5"/>
    <dgm:cxn modelId="{B5B4EA43-57A8-4647-ADC6-D12CCFA90092}" type="presOf" srcId="{4118BEB1-3216-4795-A8B9-8858FDF2BD70}" destId="{5981E9B1-2B85-4B69-999A-9B5BD4987694}" srcOrd="0" destOrd="0" presId="urn:microsoft.com/office/officeart/2005/8/layout/cycle5"/>
    <dgm:cxn modelId="{48170159-7593-4718-9D04-9B30D618E2F5}" srcId="{84AF881C-ECF7-4BC0-82B7-26A3EA74CB47}" destId="{A1B44477-F1BA-4088-A16A-B3E5E620F45E}" srcOrd="1" destOrd="0" parTransId="{1E1F905B-CA43-4179-BED5-A16C88D04B9B}" sibTransId="{47261D12-ED01-4F21-9464-B8EFEE05F10C}"/>
    <dgm:cxn modelId="{A782465C-2D60-48B9-B358-9ED4AE7654FD}" type="presOf" srcId="{47261D12-ED01-4F21-9464-B8EFEE05F10C}" destId="{DD2DD911-6C50-4139-835D-D4F9F1DEFB4B}" srcOrd="0" destOrd="0" presId="urn:microsoft.com/office/officeart/2005/8/layout/cycle5"/>
    <dgm:cxn modelId="{E095014C-9273-4C46-B172-8BEE75688CA2}" type="presOf" srcId="{CBB436DA-B7FC-40B5-99DE-A9A36F40923D}" destId="{A6D8F547-3102-4F99-ABE0-79B11129C21B}" srcOrd="0" destOrd="0" presId="urn:microsoft.com/office/officeart/2005/8/layout/cycle5"/>
    <dgm:cxn modelId="{36C196D8-BF2C-4906-9C19-5462B718B8E6}" srcId="{84AF881C-ECF7-4BC0-82B7-26A3EA74CB47}" destId="{1E9D4933-5CAF-4D4B-84FF-048DCC990C2C}" srcOrd="4" destOrd="0" parTransId="{252F55CA-BAD0-41E7-BB0C-7F39522CAB65}" sibTransId="{1C88B86D-BA4B-48CC-909F-650AF48DA932}"/>
    <dgm:cxn modelId="{47C4FD49-2F3A-46AF-AF0C-D39017F17654}" type="presOf" srcId="{1C88B86D-BA4B-48CC-909F-650AF48DA932}" destId="{0AC24B4D-6D25-434B-9A23-AADA514F3CFA}" srcOrd="0" destOrd="0" presId="urn:microsoft.com/office/officeart/2005/8/layout/cycle5"/>
    <dgm:cxn modelId="{4749FFF1-5686-4365-9ED4-6676A2BB05E3}" type="presParOf" srcId="{1BF320E9-8766-4FB9-8DEF-54EF28BFBBFE}" destId="{0BDA8766-D166-4C8F-88B6-C91A04380EB7}" srcOrd="0" destOrd="0" presId="urn:microsoft.com/office/officeart/2005/8/layout/cycle5"/>
    <dgm:cxn modelId="{83536456-7B33-4146-A002-3BD8F7AFE3F1}" type="presParOf" srcId="{1BF320E9-8766-4FB9-8DEF-54EF28BFBBFE}" destId="{3F64C34C-2BBE-432D-AC25-D0B8115540D0}" srcOrd="1" destOrd="0" presId="urn:microsoft.com/office/officeart/2005/8/layout/cycle5"/>
    <dgm:cxn modelId="{C637701C-1F67-45B9-B8F0-2E4CAE5572D0}" type="presParOf" srcId="{1BF320E9-8766-4FB9-8DEF-54EF28BFBBFE}" destId="{A6D8F547-3102-4F99-ABE0-79B11129C21B}" srcOrd="2" destOrd="0" presId="urn:microsoft.com/office/officeart/2005/8/layout/cycle5"/>
    <dgm:cxn modelId="{7ED5DDA2-A5DF-4115-AEB2-5E9AB934B5FC}" type="presParOf" srcId="{1BF320E9-8766-4FB9-8DEF-54EF28BFBBFE}" destId="{C952CE5F-1972-43F7-ABD6-91DBD2A3F807}" srcOrd="3" destOrd="0" presId="urn:microsoft.com/office/officeart/2005/8/layout/cycle5"/>
    <dgm:cxn modelId="{5EBB2165-7407-48AE-A00E-83ACCCAF2853}" type="presParOf" srcId="{1BF320E9-8766-4FB9-8DEF-54EF28BFBBFE}" destId="{89AA653D-B048-4177-A47D-33C7FAF7B8D8}" srcOrd="4" destOrd="0" presId="urn:microsoft.com/office/officeart/2005/8/layout/cycle5"/>
    <dgm:cxn modelId="{25F2B6D9-DC79-40BB-BB09-AB9BA3CCD371}" type="presParOf" srcId="{1BF320E9-8766-4FB9-8DEF-54EF28BFBBFE}" destId="{DD2DD911-6C50-4139-835D-D4F9F1DEFB4B}" srcOrd="5" destOrd="0" presId="urn:microsoft.com/office/officeart/2005/8/layout/cycle5"/>
    <dgm:cxn modelId="{07407F42-196F-4DA5-AD3C-DB50E20BECF2}" type="presParOf" srcId="{1BF320E9-8766-4FB9-8DEF-54EF28BFBBFE}" destId="{B5DBA1EF-0296-4713-B266-9471836C4E98}" srcOrd="6" destOrd="0" presId="urn:microsoft.com/office/officeart/2005/8/layout/cycle5"/>
    <dgm:cxn modelId="{F8156413-D3C6-4DB9-B4DB-4521E27DEAC1}" type="presParOf" srcId="{1BF320E9-8766-4FB9-8DEF-54EF28BFBBFE}" destId="{ECA4B923-29EA-4557-81C4-FC9B5635DF4F}" srcOrd="7" destOrd="0" presId="urn:microsoft.com/office/officeart/2005/8/layout/cycle5"/>
    <dgm:cxn modelId="{A7C614A7-10AE-4055-ADB6-F7E7446622A1}" type="presParOf" srcId="{1BF320E9-8766-4FB9-8DEF-54EF28BFBBFE}" destId="{73D1FBCA-4020-475C-8A69-4D8FEE042D9E}" srcOrd="8" destOrd="0" presId="urn:microsoft.com/office/officeart/2005/8/layout/cycle5"/>
    <dgm:cxn modelId="{EDBB61B5-859B-490C-B2D7-E76A67AADD22}" type="presParOf" srcId="{1BF320E9-8766-4FB9-8DEF-54EF28BFBBFE}" destId="{FDADA9F1-4890-4AA0-8D23-7B6766F2E116}" srcOrd="9" destOrd="0" presId="urn:microsoft.com/office/officeart/2005/8/layout/cycle5"/>
    <dgm:cxn modelId="{E91F55A3-C0D2-488D-9432-23963059F0FF}" type="presParOf" srcId="{1BF320E9-8766-4FB9-8DEF-54EF28BFBBFE}" destId="{64336961-65C1-4FAB-A6B2-216B63EBC112}" srcOrd="10" destOrd="0" presId="urn:microsoft.com/office/officeart/2005/8/layout/cycle5"/>
    <dgm:cxn modelId="{D0FA1574-3854-4DFF-89B3-8967372F23FC}" type="presParOf" srcId="{1BF320E9-8766-4FB9-8DEF-54EF28BFBBFE}" destId="{131BCF3A-9B16-4F4A-B6B1-3D8F9E510355}" srcOrd="11" destOrd="0" presId="urn:microsoft.com/office/officeart/2005/8/layout/cycle5"/>
    <dgm:cxn modelId="{314E28EF-2201-431D-9711-A28E24620A44}" type="presParOf" srcId="{1BF320E9-8766-4FB9-8DEF-54EF28BFBBFE}" destId="{B13C5129-35E3-4CFB-8AC2-B456B8AE2A2B}" srcOrd="12" destOrd="0" presId="urn:microsoft.com/office/officeart/2005/8/layout/cycle5"/>
    <dgm:cxn modelId="{FDFFB826-0610-4A88-A0E6-1FEC196638B9}" type="presParOf" srcId="{1BF320E9-8766-4FB9-8DEF-54EF28BFBBFE}" destId="{62DEF5D0-CA91-4CA1-8CE0-31232724DE50}" srcOrd="13" destOrd="0" presId="urn:microsoft.com/office/officeart/2005/8/layout/cycle5"/>
    <dgm:cxn modelId="{0B3284BD-427C-4B22-8413-97186E12D393}" type="presParOf" srcId="{1BF320E9-8766-4FB9-8DEF-54EF28BFBBFE}" destId="{0AC24B4D-6D25-434B-9A23-AADA514F3CFA}" srcOrd="14" destOrd="0" presId="urn:microsoft.com/office/officeart/2005/8/layout/cycle5"/>
    <dgm:cxn modelId="{A8E5C0D6-4934-49A9-8850-90C95ADF9BC9}" type="presParOf" srcId="{1BF320E9-8766-4FB9-8DEF-54EF28BFBBFE}" destId="{FD55848C-1103-4548-867D-2392DAD2C93C}" srcOrd="15" destOrd="0" presId="urn:microsoft.com/office/officeart/2005/8/layout/cycle5"/>
    <dgm:cxn modelId="{00B4ED72-B9A7-4436-AC2F-5B9C7EA396E8}" type="presParOf" srcId="{1BF320E9-8766-4FB9-8DEF-54EF28BFBBFE}" destId="{A19C4F8A-6EE2-4A5A-819D-9F8EC6E95393}" srcOrd="16" destOrd="0" presId="urn:microsoft.com/office/officeart/2005/8/layout/cycle5"/>
    <dgm:cxn modelId="{4EDCF204-67B7-49F0-BE18-9020A5BF5274}" type="presParOf" srcId="{1BF320E9-8766-4FB9-8DEF-54EF28BFBBFE}" destId="{5981E9B1-2B85-4B69-999A-9B5BD498769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021CE-B01C-4D25-BE99-B3D0DE207231}" type="doc">
      <dgm:prSet loTypeId="urn:microsoft.com/office/officeart/2005/8/layout/radial4" loCatId="relationship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BE5567A-8F08-4299-A675-1F4F1072D60A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+mj-lt"/>
              <a:cs typeface="Arial" pitchFamily="34" charset="0"/>
            </a:rPr>
            <a:t>Доходы бюджета</a:t>
          </a:r>
        </a:p>
      </dgm:t>
    </dgm:pt>
    <dgm:pt modelId="{FFD816A2-B343-40D5-97D5-7B4CCBB58591}" type="parTrans" cxnId="{EDCDF3F5-F7F5-4AF5-A51B-4C0B40CA03C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7355B08-38E6-415A-8F63-22820505C183}" type="sibTrans" cxnId="{EDCDF3F5-F7F5-4AF5-A51B-4C0B40CA03C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0DC9037-8D3E-4DED-9E80-2E7B2B0809C5}">
      <dgm:prSet phldrT="[Текст]" custT="1"/>
      <dgm:spPr/>
      <dgm:t>
        <a:bodyPr/>
        <a:lstStyle/>
        <a:p>
          <a:r>
            <a:rPr lang="ru-RU" sz="1100" b="1" kern="1200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Налоговые доходы</a:t>
          </a:r>
        </a:p>
        <a:p>
          <a:r>
            <a:rPr lang="ru-RU" sz="1100" b="1" kern="700" baseline="0" dirty="0">
              <a:solidFill>
                <a:schemeClr val="tx1"/>
              </a:solidFill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Поступления от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уплаты нал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гов,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уста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н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овле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н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ных Налоговы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м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к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д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ек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с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ом Р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ссийской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23" baseline="0" dirty="0">
              <a:latin typeface="+mj-lt"/>
              <a:cs typeface="Arial" pitchFamily="34" charset="0"/>
            </a:rPr>
            <a:t>Ф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еде</a:t>
          </a:r>
          <a:r>
            <a:rPr lang="ru-RU" sz="1100" b="0" kern="700" spc="-23" baseline="0" dirty="0">
              <a:latin typeface="+mj-lt"/>
              <a:cs typeface="Arial" pitchFamily="34" charset="0"/>
            </a:rPr>
            <a:t>р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аци</a:t>
          </a:r>
          <a:r>
            <a:rPr lang="ru-RU" sz="1100" b="0" kern="700" baseline="0" dirty="0">
              <a:latin typeface="+mj-lt"/>
              <a:cs typeface="Arial" pitchFamily="34" charset="0"/>
            </a:rPr>
            <a:t>и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,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например:</a:t>
          </a:r>
        </a:p>
        <a:p>
          <a:r>
            <a:rPr lang="ru-RU" sz="1100" kern="700" baseline="0" dirty="0" smtClean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 smtClean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акциз</a:t>
          </a:r>
          <a:r>
            <a:rPr lang="ru-RU" sz="1100" kern="700" spc="-6" baseline="0" dirty="0">
              <a:latin typeface="+mj-lt"/>
              <a:cs typeface="Arial" pitchFamily="34" charset="0"/>
            </a:rPr>
            <a:t>ы;</a:t>
          </a:r>
          <a:endParaRPr lang="ru-RU" sz="1100" kern="700" baseline="0" dirty="0">
            <a:latin typeface="+mj-lt"/>
            <a:cs typeface="Arial" pitchFamily="34" charset="0"/>
          </a:endParaRPr>
        </a:p>
        <a:p>
          <a:r>
            <a:rPr lang="ru-RU" sz="1100" kern="700" baseline="0" dirty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налог</a:t>
          </a:r>
          <a:r>
            <a:rPr lang="ru-RU" sz="1100" kern="700" spc="-34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</a:t>
          </a:r>
          <a:r>
            <a:rPr lang="ru-RU" sz="1100" kern="700" spc="-17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доходы физическ</a:t>
          </a:r>
          <a:r>
            <a:rPr lang="ru-RU" sz="1100" kern="700" spc="6" baseline="0" dirty="0">
              <a:latin typeface="+mj-lt"/>
              <a:cs typeface="Arial" pitchFamily="34" charset="0"/>
            </a:rPr>
            <a:t>и</a:t>
          </a:r>
          <a:r>
            <a:rPr lang="ru-RU" sz="1100" kern="700" baseline="0" dirty="0">
              <a:latin typeface="+mj-lt"/>
              <a:cs typeface="Arial" pitchFamily="34" charset="0"/>
            </a:rPr>
            <a:t>х</a:t>
          </a:r>
          <a:r>
            <a:rPr lang="ru-RU" sz="1100" kern="700" spc="-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л</a:t>
          </a:r>
          <a:r>
            <a:rPr lang="ru-RU" sz="1100" kern="700" spc="6" baseline="0" dirty="0">
              <a:latin typeface="+mj-lt"/>
              <a:cs typeface="Arial" pitchFamily="34" charset="0"/>
            </a:rPr>
            <a:t>и</a:t>
          </a:r>
          <a:r>
            <a:rPr lang="ru-RU" sz="1100" kern="700" baseline="0" dirty="0">
              <a:latin typeface="+mj-lt"/>
              <a:cs typeface="Arial" pitchFamily="34" charset="0"/>
            </a:rPr>
            <a:t>ц</a:t>
          </a:r>
          <a:r>
            <a:rPr lang="ru-RU" sz="1100" kern="700" spc="-6" baseline="0" dirty="0">
              <a:latin typeface="+mj-lt"/>
              <a:cs typeface="Arial" pitchFamily="34" charset="0"/>
            </a:rPr>
            <a:t>;</a:t>
          </a:r>
          <a:endParaRPr lang="ru-RU" sz="1100" kern="700" baseline="0" dirty="0">
            <a:latin typeface="+mj-lt"/>
            <a:cs typeface="Arial" pitchFamily="34" charset="0"/>
          </a:endParaRPr>
        </a:p>
        <a:p>
          <a:r>
            <a:rPr lang="ru-RU" sz="1100" kern="700" baseline="0" dirty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д</a:t>
          </a:r>
          <a:r>
            <a:rPr lang="ru-RU" sz="1100" kern="700" spc="6" baseline="0" dirty="0">
              <a:latin typeface="+mj-lt"/>
              <a:cs typeface="Arial" pitchFamily="34" charset="0"/>
            </a:rPr>
            <a:t>р</a:t>
          </a:r>
          <a:r>
            <a:rPr lang="ru-RU" sz="1100" kern="700" baseline="0" dirty="0">
              <a:latin typeface="+mj-lt"/>
              <a:cs typeface="Arial" pitchFamily="34" charset="0"/>
            </a:rPr>
            <a:t>угие</a:t>
          </a:r>
          <a:r>
            <a:rPr lang="ru-RU" sz="1100" kern="700" spc="-34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налоги.</a:t>
          </a:r>
          <a:endParaRPr lang="ru-RU" sz="1100" b="1" kern="700" baseline="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7F4CECF9-ADC2-47EC-B07A-41C83F1E23EF}" type="parTrans" cxnId="{7C104674-3DE0-444A-B637-19E7ECD4BC07}">
      <dgm:prSet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C1120243-DDC5-4B0B-8A8C-1CA873FC9897}" type="sibTrans" cxnId="{7C104674-3DE0-444A-B637-19E7ECD4BC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FD87B2C-9C22-4E40-BEAF-DE48BEB38D41}">
      <dgm:prSet phldrT="[Текст]"/>
      <dgm:spPr/>
      <dgm:t>
        <a:bodyPr/>
        <a:lstStyle/>
        <a:p>
          <a:r>
            <a:rPr lang="ru-RU" b="1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Неналоговые доходы</a:t>
          </a:r>
        </a:p>
        <a:p>
          <a:r>
            <a:rPr lang="ru-RU" b="0" spc="-11" dirty="0">
              <a:latin typeface="+mj-lt"/>
              <a:cs typeface="Arial" pitchFamily="34" charset="0"/>
            </a:rPr>
            <a:t>П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ступле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ия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от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уплаты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7" dirty="0">
              <a:latin typeface="+mj-lt"/>
              <a:cs typeface="Arial" pitchFamily="34" charset="0"/>
            </a:rPr>
            <a:t>др</a:t>
          </a:r>
          <a:r>
            <a:rPr lang="ru-RU" b="0" spc="-11" dirty="0">
              <a:latin typeface="+mj-lt"/>
              <a:cs typeface="Arial" pitchFamily="34" charset="0"/>
            </a:rPr>
            <a:t>угих</a:t>
          </a:r>
          <a:r>
            <a:rPr lang="ru-RU" b="0" spc="29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пошлин и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сбо</a:t>
          </a:r>
          <a:r>
            <a:rPr lang="ru-RU" b="0" spc="-17" dirty="0">
              <a:latin typeface="+mj-lt"/>
              <a:cs typeface="Arial" pitchFamily="34" charset="0"/>
            </a:rPr>
            <a:t>р</a:t>
          </a:r>
          <a:r>
            <a:rPr lang="ru-RU" b="0" spc="-11" dirty="0">
              <a:latin typeface="+mj-lt"/>
              <a:cs typeface="Arial" pitchFamily="34" charset="0"/>
            </a:rPr>
            <a:t>ов, уста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овле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ных зак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но</a:t>
          </a:r>
          <a:r>
            <a:rPr lang="ru-RU" b="0" spc="-17" dirty="0">
              <a:latin typeface="+mj-lt"/>
              <a:cs typeface="Arial" pitchFamily="34" charset="0"/>
            </a:rPr>
            <a:t>д</a:t>
          </a:r>
          <a:r>
            <a:rPr lang="ru-RU" b="0" spc="-11" dirty="0">
              <a:latin typeface="+mj-lt"/>
              <a:cs typeface="Arial" pitchFamily="34" charset="0"/>
            </a:rPr>
            <a:t>атель</a:t>
          </a:r>
          <a:r>
            <a:rPr lang="ru-RU" b="0" spc="-6" dirty="0">
              <a:latin typeface="+mj-lt"/>
              <a:cs typeface="Arial" pitchFamily="34" charset="0"/>
            </a:rPr>
            <a:t>с</a:t>
          </a:r>
          <a:r>
            <a:rPr lang="ru-RU" b="0" spc="-11" dirty="0">
              <a:latin typeface="+mj-lt"/>
              <a:cs typeface="Arial" pitchFamily="34" charset="0"/>
            </a:rPr>
            <a:t>тв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м,</a:t>
          </a:r>
          <a:r>
            <a:rPr lang="ru-RU" b="0" spc="-23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а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т</a:t>
          </a:r>
          <a:r>
            <a:rPr lang="ru-RU" b="0" spc="-6" dirty="0">
              <a:latin typeface="+mj-lt"/>
              <a:cs typeface="Arial" pitchFamily="34" charset="0"/>
            </a:rPr>
            <a:t>а</a:t>
          </a:r>
          <a:r>
            <a:rPr lang="ru-RU" b="0" spc="-11" dirty="0">
              <a:latin typeface="+mj-lt"/>
              <a:cs typeface="Arial" pitchFamily="34" charset="0"/>
            </a:rPr>
            <a:t>кже штраф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в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за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нарушение зак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но</a:t>
          </a:r>
          <a:r>
            <a:rPr lang="ru-RU" b="0" spc="-17" dirty="0">
              <a:latin typeface="+mj-lt"/>
              <a:cs typeface="Arial" pitchFamily="34" charset="0"/>
            </a:rPr>
            <a:t>д</a:t>
          </a:r>
          <a:r>
            <a:rPr lang="ru-RU" b="0" spc="-11" dirty="0">
              <a:latin typeface="+mj-lt"/>
              <a:cs typeface="Arial" pitchFamily="34" charset="0"/>
            </a:rPr>
            <a:t>атель</a:t>
          </a:r>
          <a:r>
            <a:rPr lang="ru-RU" b="0" spc="-6" dirty="0">
              <a:latin typeface="+mj-lt"/>
              <a:cs typeface="Arial" pitchFamily="34" charset="0"/>
            </a:rPr>
            <a:t>с</a:t>
          </a:r>
          <a:r>
            <a:rPr lang="ru-RU" b="0" spc="-11" dirty="0">
              <a:latin typeface="+mj-lt"/>
              <a:cs typeface="Arial" pitchFamily="34" charset="0"/>
            </a:rPr>
            <a:t>тв</a:t>
          </a:r>
          <a:r>
            <a:rPr lang="ru-RU" b="0" spc="6" dirty="0">
              <a:latin typeface="+mj-lt"/>
              <a:cs typeface="Arial" pitchFamily="34" charset="0"/>
            </a:rPr>
            <a:t>а</a:t>
          </a:r>
          <a:r>
            <a:rPr lang="ru-RU" b="0" spc="-6" dirty="0">
              <a:latin typeface="+mj-lt"/>
              <a:cs typeface="Arial" pitchFamily="34" charset="0"/>
            </a:rPr>
            <a:t>, </a:t>
          </a:r>
          <a:r>
            <a:rPr lang="ru-RU" b="0" spc="-11" dirty="0">
              <a:latin typeface="+mj-lt"/>
              <a:cs typeface="Arial" pitchFamily="34" charset="0"/>
            </a:rPr>
            <a:t>на</a:t>
          </a:r>
          <a:r>
            <a:rPr lang="ru-RU" b="0" spc="-17" dirty="0">
              <a:latin typeface="+mj-lt"/>
              <a:cs typeface="Arial" pitchFamily="34" charset="0"/>
            </a:rPr>
            <a:t>п</a:t>
          </a:r>
          <a:r>
            <a:rPr lang="ru-RU" b="0" spc="-11" dirty="0">
              <a:latin typeface="+mj-lt"/>
              <a:cs typeface="Arial" pitchFamily="34" charset="0"/>
            </a:rPr>
            <a:t>ример:</a:t>
          </a:r>
          <a:endParaRPr lang="ru-RU" b="0" dirty="0">
            <a:latin typeface="+mj-lt"/>
            <a:cs typeface="Arial" pitchFamily="34" charset="0"/>
          </a:endParaRPr>
        </a:p>
        <a:p>
          <a:r>
            <a:rPr lang="ru-RU" b="0" dirty="0">
              <a:latin typeface="+mj-lt"/>
              <a:cs typeface="Arial" pitchFamily="34" charset="0"/>
            </a:rPr>
            <a:t>→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доходы</a:t>
          </a:r>
          <a:r>
            <a:rPr lang="ru-RU" b="0" spc="-17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от</a:t>
          </a:r>
          <a:r>
            <a:rPr lang="ru-RU" b="0" spc="-11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использов</a:t>
          </a:r>
          <a:r>
            <a:rPr lang="ru-RU" b="0" spc="-17" dirty="0">
              <a:latin typeface="+mj-lt"/>
              <a:cs typeface="Arial" pitchFamily="34" charset="0"/>
            </a:rPr>
            <a:t>а</a:t>
          </a:r>
          <a:r>
            <a:rPr lang="ru-RU" b="0" dirty="0">
              <a:latin typeface="+mj-lt"/>
              <a:cs typeface="Arial" pitchFamily="34" charset="0"/>
            </a:rPr>
            <a:t>ния госу</a:t>
          </a:r>
          <a:r>
            <a:rPr lang="ru-RU" b="0" spc="6" dirty="0">
              <a:latin typeface="+mj-lt"/>
              <a:cs typeface="Arial" pitchFamily="34" charset="0"/>
            </a:rPr>
            <a:t>д</a:t>
          </a:r>
          <a:r>
            <a:rPr lang="ru-RU" b="0" dirty="0">
              <a:latin typeface="+mj-lt"/>
              <a:cs typeface="Arial" pitchFamily="34" charset="0"/>
            </a:rPr>
            <a:t>арств</a:t>
          </a:r>
          <a:r>
            <a:rPr lang="ru-RU" b="0" spc="-6" dirty="0">
              <a:latin typeface="+mj-lt"/>
              <a:cs typeface="Arial" pitchFamily="34" charset="0"/>
            </a:rPr>
            <a:t>е</a:t>
          </a:r>
          <a:r>
            <a:rPr lang="ru-RU" b="0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н</a:t>
          </a:r>
          <a:r>
            <a:rPr lang="ru-RU" b="0" dirty="0">
              <a:latin typeface="+mj-lt"/>
              <a:cs typeface="Arial" pitchFamily="34" charset="0"/>
            </a:rPr>
            <a:t>ого и</a:t>
          </a:r>
          <a:r>
            <a:rPr lang="ru-RU" b="0" spc="6" dirty="0">
              <a:latin typeface="+mj-lt"/>
              <a:cs typeface="Arial" pitchFamily="34" charset="0"/>
            </a:rPr>
            <a:t>м</a:t>
          </a:r>
          <a:r>
            <a:rPr lang="ru-RU" b="0" dirty="0">
              <a:latin typeface="+mj-lt"/>
              <a:cs typeface="Arial" pitchFamily="34" charset="0"/>
            </a:rPr>
            <a:t>у</a:t>
          </a:r>
          <a:r>
            <a:rPr lang="ru-RU" b="0" spc="6" dirty="0">
              <a:latin typeface="+mj-lt"/>
              <a:cs typeface="Arial" pitchFamily="34" charset="0"/>
            </a:rPr>
            <a:t>щ</a:t>
          </a:r>
          <a:r>
            <a:rPr lang="ru-RU" b="0" dirty="0">
              <a:latin typeface="+mj-lt"/>
              <a:cs typeface="Arial" pitchFamily="34" charset="0"/>
            </a:rPr>
            <a:t>ес</a:t>
          </a:r>
          <a:r>
            <a:rPr lang="ru-RU" b="0" spc="-11" dirty="0">
              <a:latin typeface="+mj-lt"/>
              <a:cs typeface="Arial" pitchFamily="34" charset="0"/>
            </a:rPr>
            <a:t>т</a:t>
          </a:r>
          <a:r>
            <a:rPr lang="ru-RU" b="0" dirty="0">
              <a:latin typeface="+mj-lt"/>
              <a:cs typeface="Arial" pitchFamily="34" charset="0"/>
            </a:rPr>
            <a:t>ва</a:t>
          </a:r>
          <a:r>
            <a:rPr lang="ru-RU" b="0" spc="-46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и земл</a:t>
          </a:r>
          <a:r>
            <a:rPr lang="ru-RU" b="0" spc="6" dirty="0">
              <a:latin typeface="+mj-lt"/>
              <a:cs typeface="Arial" pitchFamily="34" charset="0"/>
            </a:rPr>
            <a:t>и</a:t>
          </a:r>
          <a:r>
            <a:rPr lang="ru-RU" b="0" dirty="0">
              <a:latin typeface="+mj-lt"/>
              <a:cs typeface="Arial" pitchFamily="34" charset="0"/>
            </a:rPr>
            <a:t>;</a:t>
          </a:r>
        </a:p>
        <a:p>
          <a:r>
            <a:rPr lang="ru-RU" b="0" dirty="0">
              <a:latin typeface="+mj-lt"/>
              <a:cs typeface="Arial" pitchFamily="34" charset="0"/>
            </a:rPr>
            <a:t>→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ш</a:t>
          </a:r>
          <a:r>
            <a:rPr lang="ru-RU" b="0" spc="-11" dirty="0">
              <a:latin typeface="+mj-lt"/>
              <a:cs typeface="Arial" pitchFamily="34" charset="0"/>
            </a:rPr>
            <a:t>т</a:t>
          </a:r>
          <a:r>
            <a:rPr lang="ru-RU" b="0" dirty="0">
              <a:latin typeface="+mj-lt"/>
              <a:cs typeface="Arial" pitchFamily="34" charset="0"/>
            </a:rPr>
            <a:t>рафные</a:t>
          </a:r>
          <a:r>
            <a:rPr lang="ru-RU" b="0" spc="-23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санк</a:t>
          </a:r>
          <a:r>
            <a:rPr lang="ru-RU" b="0" spc="6" dirty="0">
              <a:latin typeface="+mj-lt"/>
              <a:cs typeface="Arial" pitchFamily="34" charset="0"/>
            </a:rPr>
            <a:t>ц</a:t>
          </a:r>
          <a:r>
            <a:rPr lang="ru-RU" b="0" dirty="0">
              <a:latin typeface="+mj-lt"/>
              <a:cs typeface="Arial" pitchFamily="34" charset="0"/>
            </a:rPr>
            <a:t>и</a:t>
          </a:r>
          <a:r>
            <a:rPr lang="ru-RU" b="0" spc="6" dirty="0">
              <a:latin typeface="+mj-lt"/>
              <a:cs typeface="Arial" pitchFamily="34" charset="0"/>
            </a:rPr>
            <a:t>и</a:t>
          </a:r>
          <a:r>
            <a:rPr lang="ru-RU" b="0" dirty="0">
              <a:latin typeface="+mj-lt"/>
              <a:cs typeface="Arial" pitchFamily="34" charset="0"/>
            </a:rPr>
            <a:t>;</a:t>
          </a:r>
        </a:p>
        <a:p>
          <a:r>
            <a:rPr lang="ru-RU" b="0" dirty="0">
              <a:latin typeface="+mj-lt"/>
              <a:cs typeface="Arial" pitchFamily="34" charset="0"/>
            </a:rPr>
            <a:t>→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dirty="0">
              <a:latin typeface="+mj-lt"/>
              <a:cs typeface="Arial" pitchFamily="34" charset="0"/>
            </a:rPr>
            <a:t>д</a:t>
          </a:r>
          <a:r>
            <a:rPr lang="ru-RU" b="0" spc="6" dirty="0">
              <a:latin typeface="+mj-lt"/>
              <a:cs typeface="Arial" pitchFamily="34" charset="0"/>
            </a:rPr>
            <a:t>р</a:t>
          </a:r>
          <a:r>
            <a:rPr lang="ru-RU" b="0" dirty="0">
              <a:latin typeface="+mj-lt"/>
              <a:cs typeface="Arial" pitchFamily="34" charset="0"/>
            </a:rPr>
            <a:t>угие</a:t>
          </a:r>
          <a:endParaRPr lang="ru-RU" b="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294D8DA0-0C6F-4172-8A81-01002BFD5541}" type="parTrans" cxnId="{B56BF7EB-D78A-46A7-BA30-F2CFB3CEC916}">
      <dgm:prSet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73FB68DA-4CF5-4FEA-9721-4CC37112606F}" type="sibTrans" cxnId="{B56BF7EB-D78A-46A7-BA30-F2CFB3CEC91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8235A9-147A-4B7B-9909-3BF0009EE66D}">
      <dgm:prSet phldrT="[Текст]"/>
      <dgm:spPr/>
      <dgm:t>
        <a:bodyPr/>
        <a:lstStyle/>
        <a:p>
          <a:r>
            <a:rPr lang="ru-RU" b="1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Безвозмездные поступления</a:t>
          </a:r>
        </a:p>
        <a:p>
          <a:r>
            <a:rPr lang="ru-RU" b="0" spc="-11" dirty="0">
              <a:latin typeface="+mj-lt"/>
              <a:cs typeface="Arial" pitchFamily="34" charset="0"/>
            </a:rPr>
            <a:t>П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ступле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ия</a:t>
          </a:r>
          <a:r>
            <a:rPr lang="ru-RU" b="0" spc="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от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д</a:t>
          </a:r>
          <a:r>
            <a:rPr lang="ru-RU" b="0" spc="-23" dirty="0">
              <a:latin typeface="+mj-lt"/>
              <a:cs typeface="Arial" pitchFamily="34" charset="0"/>
            </a:rPr>
            <a:t>р</a:t>
          </a:r>
          <a:r>
            <a:rPr lang="ru-RU" b="0" spc="-11" dirty="0">
              <a:latin typeface="+mj-lt"/>
              <a:cs typeface="Arial" pitchFamily="34" charset="0"/>
            </a:rPr>
            <a:t>угих бюджетов бюджетн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й системы </a:t>
          </a:r>
          <a:r>
            <a:rPr lang="ru-RU" b="0" spc="-17" dirty="0">
              <a:latin typeface="+mj-lt"/>
              <a:cs typeface="Arial" pitchFamily="34" charset="0"/>
            </a:rPr>
            <a:t>(межбю</a:t>
          </a:r>
          <a:r>
            <a:rPr lang="ru-RU" b="0" spc="-23" dirty="0">
              <a:latin typeface="+mj-lt"/>
              <a:cs typeface="Arial" pitchFamily="34" charset="0"/>
            </a:rPr>
            <a:t>д</a:t>
          </a:r>
          <a:r>
            <a:rPr lang="ru-RU" b="0" spc="-11" dirty="0">
              <a:latin typeface="+mj-lt"/>
              <a:cs typeface="Arial" pitchFamily="34" charset="0"/>
            </a:rPr>
            <a:t>жет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ые трансферты), ор</a:t>
          </a:r>
          <a:r>
            <a:rPr lang="ru-RU" b="0" spc="-23" dirty="0">
              <a:latin typeface="+mj-lt"/>
              <a:cs typeface="Arial" pitchFamily="34" charset="0"/>
            </a:rPr>
            <a:t>г</a:t>
          </a:r>
          <a:r>
            <a:rPr lang="ru-RU" b="0" spc="-11" dirty="0">
              <a:latin typeface="+mj-lt"/>
              <a:cs typeface="Arial" pitchFamily="34" charset="0"/>
            </a:rPr>
            <a:t>а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изаций, граж</a:t>
          </a:r>
          <a:r>
            <a:rPr lang="ru-RU" b="0" spc="-23" dirty="0">
              <a:latin typeface="+mj-lt"/>
              <a:cs typeface="Arial" pitchFamily="34" charset="0"/>
            </a:rPr>
            <a:t>д</a:t>
          </a:r>
          <a:r>
            <a:rPr lang="ru-RU" b="0" spc="-11" dirty="0">
              <a:latin typeface="+mj-lt"/>
              <a:cs typeface="Arial" pitchFamily="34" charset="0"/>
            </a:rPr>
            <a:t>ан</a:t>
          </a:r>
          <a:r>
            <a:rPr lang="ru-RU" b="0" spc="-6" dirty="0">
              <a:latin typeface="+mj-lt"/>
              <a:cs typeface="Arial" pitchFamily="34" charset="0"/>
            </a:rPr>
            <a:t> </a:t>
          </a:r>
          <a:r>
            <a:rPr lang="ru-RU" b="0" spc="-17" dirty="0">
              <a:latin typeface="+mj-lt"/>
              <a:cs typeface="Arial" pitchFamily="34" charset="0"/>
            </a:rPr>
            <a:t>(</a:t>
          </a:r>
          <a:r>
            <a:rPr lang="ru-RU" b="0" spc="-11" dirty="0">
              <a:latin typeface="+mj-lt"/>
              <a:cs typeface="Arial" pitchFamily="34" charset="0"/>
            </a:rPr>
            <a:t>кроме</a:t>
          </a:r>
          <a:r>
            <a:rPr lang="ru-RU" b="0" spc="11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нал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говых</a:t>
          </a:r>
          <a:r>
            <a:rPr lang="ru-RU" b="0" spc="-17" dirty="0">
              <a:latin typeface="+mj-lt"/>
              <a:cs typeface="Arial" pitchFamily="34" charset="0"/>
            </a:rPr>
            <a:t> </a:t>
          </a:r>
          <a:r>
            <a:rPr lang="ru-RU" b="0" spc="-11" dirty="0">
              <a:latin typeface="+mj-lt"/>
              <a:cs typeface="Arial" pitchFamily="34" charset="0"/>
            </a:rPr>
            <a:t>и не</a:t>
          </a:r>
          <a:r>
            <a:rPr lang="ru-RU" b="0" spc="-6" dirty="0">
              <a:latin typeface="+mj-lt"/>
              <a:cs typeface="Arial" pitchFamily="34" charset="0"/>
            </a:rPr>
            <a:t>н</a:t>
          </a:r>
          <a:r>
            <a:rPr lang="ru-RU" b="0" spc="-11" dirty="0">
              <a:latin typeface="+mj-lt"/>
              <a:cs typeface="Arial" pitchFamily="34" charset="0"/>
            </a:rPr>
            <a:t>ал</a:t>
          </a:r>
          <a:r>
            <a:rPr lang="ru-RU" b="0" spc="-6" dirty="0">
              <a:latin typeface="+mj-lt"/>
              <a:cs typeface="Arial" pitchFamily="34" charset="0"/>
            </a:rPr>
            <a:t>о</a:t>
          </a:r>
          <a:r>
            <a:rPr lang="ru-RU" b="0" spc="-11" dirty="0">
              <a:latin typeface="+mj-lt"/>
              <a:cs typeface="Arial" pitchFamily="34" charset="0"/>
            </a:rPr>
            <a:t>говых</a:t>
          </a:r>
          <a:r>
            <a:rPr lang="ru-RU" b="0" spc="-17" dirty="0">
              <a:latin typeface="+mj-lt"/>
              <a:cs typeface="Arial" pitchFamily="34" charset="0"/>
            </a:rPr>
            <a:t> д</a:t>
          </a:r>
          <a:r>
            <a:rPr lang="ru-RU" b="0" spc="-11" dirty="0">
              <a:latin typeface="+mj-lt"/>
              <a:cs typeface="Arial" pitchFamily="34" charset="0"/>
            </a:rPr>
            <a:t>охо</a:t>
          </a:r>
          <a:r>
            <a:rPr lang="ru-RU" b="0" spc="-17" dirty="0">
              <a:latin typeface="+mj-lt"/>
              <a:cs typeface="Arial" pitchFamily="34" charset="0"/>
            </a:rPr>
            <a:t>д</a:t>
          </a:r>
          <a:r>
            <a:rPr lang="ru-RU" b="0" spc="-11" dirty="0">
              <a:latin typeface="+mj-lt"/>
              <a:cs typeface="Arial" pitchFamily="34" charset="0"/>
            </a:rPr>
            <a:t>ов)</a:t>
          </a:r>
          <a:endParaRPr lang="ru-RU" b="0" dirty="0">
            <a:latin typeface="+mj-lt"/>
            <a:cs typeface="Arial" pitchFamily="34" charset="0"/>
          </a:endParaRPr>
        </a:p>
      </dgm:t>
    </dgm:pt>
    <dgm:pt modelId="{C6CCC468-F695-4F99-912C-8F70C7E31080}" type="parTrans" cxnId="{6790FDC0-DCA4-479C-957C-253A40D40403}">
      <dgm:prSet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991DC288-0ADF-4517-B06A-2BD66BEABA84}" type="sibTrans" cxnId="{6790FDC0-DCA4-479C-957C-253A40D4040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A636499-3BBA-4B3A-B503-FF8BAF603FD7}" type="pres">
      <dgm:prSet presAssocID="{1DB021CE-B01C-4D25-BE99-B3D0DE2072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3445C-5805-4178-9FAB-42F122A02F3B}" type="pres">
      <dgm:prSet presAssocID="{8BE5567A-8F08-4299-A675-1F4F1072D60A}" presName="centerShape" presStyleLbl="node0" presStyleIdx="0" presStyleCnt="1" custScaleX="91556" custScaleY="92287"/>
      <dgm:spPr/>
      <dgm:t>
        <a:bodyPr/>
        <a:lstStyle/>
        <a:p>
          <a:endParaRPr lang="ru-RU"/>
        </a:p>
      </dgm:t>
    </dgm:pt>
    <dgm:pt modelId="{BFFDA641-8CBC-44CA-8F4C-8EF64599165E}" type="pres">
      <dgm:prSet presAssocID="{7F4CECF9-ADC2-47EC-B07A-41C83F1E23E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30EF27F-7B6D-4E99-BE75-7FE2608721A4}" type="pres">
      <dgm:prSet presAssocID="{D0DC9037-8D3E-4DED-9E80-2E7B2B0809C5}" presName="node" presStyleLbl="node1" presStyleIdx="0" presStyleCnt="3" custScaleX="115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2BD6-5877-4714-8526-61F02644FB8E}" type="pres">
      <dgm:prSet presAssocID="{294D8DA0-0C6F-4172-8A81-01002BFD5541}" presName="parTrans" presStyleLbl="bgSibTrans2D1" presStyleIdx="1" presStyleCnt="3" custLinFactNeighborX="-1751" custLinFactNeighborY="6346"/>
      <dgm:spPr/>
      <dgm:t>
        <a:bodyPr/>
        <a:lstStyle/>
        <a:p>
          <a:endParaRPr lang="ru-RU"/>
        </a:p>
      </dgm:t>
    </dgm:pt>
    <dgm:pt modelId="{73B01D81-0D58-4D82-AEE7-E778F3928FF2}" type="pres">
      <dgm:prSet presAssocID="{5FD87B2C-9C22-4E40-BEAF-DE48BEB38D41}" presName="node" presStyleLbl="node1" presStyleIdx="1" presStyleCnt="3" custScaleX="129232" custScaleY="95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4D538-C1B1-482C-A520-E44BA2CDCBDB}" type="pres">
      <dgm:prSet presAssocID="{C6CCC468-F695-4F99-912C-8F70C7E3108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4A95C69-D32E-49CE-B5C8-3ADC5A9B692D}" type="pres">
      <dgm:prSet presAssocID="{6F8235A9-147A-4B7B-9909-3BF0009EE66D}" presName="node" presStyleLbl="node1" presStyleIdx="2" presStyleCnt="3" custScaleX="104439" custScaleY="91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922C8-02BD-4810-824F-F98B6492090C}" type="presOf" srcId="{6F8235A9-147A-4B7B-9909-3BF0009EE66D}" destId="{04A95C69-D32E-49CE-B5C8-3ADC5A9B692D}" srcOrd="0" destOrd="0" presId="urn:microsoft.com/office/officeart/2005/8/layout/radial4"/>
    <dgm:cxn modelId="{1D3D9B81-73DC-4282-AF7B-849163A18D31}" type="presOf" srcId="{294D8DA0-0C6F-4172-8A81-01002BFD5541}" destId="{189B2BD6-5877-4714-8526-61F02644FB8E}" srcOrd="0" destOrd="0" presId="urn:microsoft.com/office/officeart/2005/8/layout/radial4"/>
    <dgm:cxn modelId="{EFD6A971-B791-454C-B3C1-28C9FDB20984}" type="presOf" srcId="{D0DC9037-8D3E-4DED-9E80-2E7B2B0809C5}" destId="{430EF27F-7B6D-4E99-BE75-7FE2608721A4}" srcOrd="0" destOrd="0" presId="urn:microsoft.com/office/officeart/2005/8/layout/radial4"/>
    <dgm:cxn modelId="{F1B2DE4F-60FE-4AEB-B27E-F4443F43A1B4}" type="presOf" srcId="{8BE5567A-8F08-4299-A675-1F4F1072D60A}" destId="{F543445C-5805-4178-9FAB-42F122A02F3B}" srcOrd="0" destOrd="0" presId="urn:microsoft.com/office/officeart/2005/8/layout/radial4"/>
    <dgm:cxn modelId="{B56BF7EB-D78A-46A7-BA30-F2CFB3CEC916}" srcId="{8BE5567A-8F08-4299-A675-1F4F1072D60A}" destId="{5FD87B2C-9C22-4E40-BEAF-DE48BEB38D41}" srcOrd="1" destOrd="0" parTransId="{294D8DA0-0C6F-4172-8A81-01002BFD5541}" sibTransId="{73FB68DA-4CF5-4FEA-9721-4CC37112606F}"/>
    <dgm:cxn modelId="{EDCDF3F5-F7F5-4AF5-A51B-4C0B40CA03CF}" srcId="{1DB021CE-B01C-4D25-BE99-B3D0DE207231}" destId="{8BE5567A-8F08-4299-A675-1F4F1072D60A}" srcOrd="0" destOrd="0" parTransId="{FFD816A2-B343-40D5-97D5-7B4CCBB58591}" sibTransId="{97355B08-38E6-415A-8F63-22820505C183}"/>
    <dgm:cxn modelId="{2448B4FA-4A9A-4557-915D-7C57D13B396B}" type="presOf" srcId="{1DB021CE-B01C-4D25-BE99-B3D0DE207231}" destId="{AA636499-3BBA-4B3A-B503-FF8BAF603FD7}" srcOrd="0" destOrd="0" presId="urn:microsoft.com/office/officeart/2005/8/layout/radial4"/>
    <dgm:cxn modelId="{3707DD41-3094-4C7F-929D-8DCDC0570C65}" type="presOf" srcId="{7F4CECF9-ADC2-47EC-B07A-41C83F1E23EF}" destId="{BFFDA641-8CBC-44CA-8F4C-8EF64599165E}" srcOrd="0" destOrd="0" presId="urn:microsoft.com/office/officeart/2005/8/layout/radial4"/>
    <dgm:cxn modelId="{11270290-22DF-4F9F-BDC2-0F4A20EB12D2}" type="presOf" srcId="{5FD87B2C-9C22-4E40-BEAF-DE48BEB38D41}" destId="{73B01D81-0D58-4D82-AEE7-E778F3928FF2}" srcOrd="0" destOrd="0" presId="urn:microsoft.com/office/officeart/2005/8/layout/radial4"/>
    <dgm:cxn modelId="{7C104674-3DE0-444A-B637-19E7ECD4BC07}" srcId="{8BE5567A-8F08-4299-A675-1F4F1072D60A}" destId="{D0DC9037-8D3E-4DED-9E80-2E7B2B0809C5}" srcOrd="0" destOrd="0" parTransId="{7F4CECF9-ADC2-47EC-B07A-41C83F1E23EF}" sibTransId="{C1120243-DDC5-4B0B-8A8C-1CA873FC9897}"/>
    <dgm:cxn modelId="{6790FDC0-DCA4-479C-957C-253A40D40403}" srcId="{8BE5567A-8F08-4299-A675-1F4F1072D60A}" destId="{6F8235A9-147A-4B7B-9909-3BF0009EE66D}" srcOrd="2" destOrd="0" parTransId="{C6CCC468-F695-4F99-912C-8F70C7E31080}" sibTransId="{991DC288-0ADF-4517-B06A-2BD66BEABA84}"/>
    <dgm:cxn modelId="{027D4277-84DE-4D52-976E-3DD887C76A0F}" type="presOf" srcId="{C6CCC468-F695-4F99-912C-8F70C7E31080}" destId="{5BC4D538-C1B1-482C-A520-E44BA2CDCBDB}" srcOrd="0" destOrd="0" presId="urn:microsoft.com/office/officeart/2005/8/layout/radial4"/>
    <dgm:cxn modelId="{17FF3495-A8E8-42C1-8613-2AE9C10C88C6}" type="presParOf" srcId="{AA636499-3BBA-4B3A-B503-FF8BAF603FD7}" destId="{F543445C-5805-4178-9FAB-42F122A02F3B}" srcOrd="0" destOrd="0" presId="urn:microsoft.com/office/officeart/2005/8/layout/radial4"/>
    <dgm:cxn modelId="{6706F636-E1F1-4DD4-B422-EA91705007A2}" type="presParOf" srcId="{AA636499-3BBA-4B3A-B503-FF8BAF603FD7}" destId="{BFFDA641-8CBC-44CA-8F4C-8EF64599165E}" srcOrd="1" destOrd="0" presId="urn:microsoft.com/office/officeart/2005/8/layout/radial4"/>
    <dgm:cxn modelId="{89F4240B-9454-4247-9172-6DA7EFFDD954}" type="presParOf" srcId="{AA636499-3BBA-4B3A-B503-FF8BAF603FD7}" destId="{430EF27F-7B6D-4E99-BE75-7FE2608721A4}" srcOrd="2" destOrd="0" presId="urn:microsoft.com/office/officeart/2005/8/layout/radial4"/>
    <dgm:cxn modelId="{292B2988-31F9-4E73-935F-0CF81EC221BA}" type="presParOf" srcId="{AA636499-3BBA-4B3A-B503-FF8BAF603FD7}" destId="{189B2BD6-5877-4714-8526-61F02644FB8E}" srcOrd="3" destOrd="0" presId="urn:microsoft.com/office/officeart/2005/8/layout/radial4"/>
    <dgm:cxn modelId="{BACF847C-ADB7-440A-81E6-44EC2E325276}" type="presParOf" srcId="{AA636499-3BBA-4B3A-B503-FF8BAF603FD7}" destId="{73B01D81-0D58-4D82-AEE7-E778F3928FF2}" srcOrd="4" destOrd="0" presId="urn:microsoft.com/office/officeart/2005/8/layout/radial4"/>
    <dgm:cxn modelId="{714BEB11-485A-458A-9772-90342D076FB2}" type="presParOf" srcId="{AA636499-3BBA-4B3A-B503-FF8BAF603FD7}" destId="{5BC4D538-C1B1-482C-A520-E44BA2CDCBDB}" srcOrd="5" destOrd="0" presId="urn:microsoft.com/office/officeart/2005/8/layout/radial4"/>
    <dgm:cxn modelId="{A58BD3C1-4A01-4E2F-A2C1-B44B9187D390}" type="presParOf" srcId="{AA636499-3BBA-4B3A-B503-FF8BAF603FD7}" destId="{04A95C69-D32E-49CE-B5C8-3ADC5A9B692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3305E-56D6-4583-8889-4EDADDDA7BA3}" type="doc">
      <dgm:prSet loTypeId="urn:microsoft.com/office/officeart/2005/8/layout/hierarchy3" loCatId="list" qsTypeId="urn:microsoft.com/office/officeart/2005/8/quickstyle/3d4" qsCatId="3D" csTypeId="urn:microsoft.com/office/officeart/2005/8/colors/accent3_1" csCatId="accent3" phldr="1"/>
      <dgm:spPr/>
    </dgm:pt>
    <dgm:pt modelId="{E06397ED-83DA-495B-96E8-0D0E5DDB1ADC}">
      <dgm:prSet phldrT="[Текст]" custT="1"/>
      <dgm:spPr/>
      <dgm:t>
        <a:bodyPr/>
        <a:lstStyle/>
        <a:p>
          <a:r>
            <a:rPr lang="ru-RU" sz="1100" b="1" spc="-11" dirty="0">
              <a:latin typeface="+mj-lt"/>
              <a:cs typeface="Arial" pitchFamily="34" charset="0"/>
            </a:rPr>
            <a:t>Установлены Налоговым кодексом и обяза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11" dirty="0">
              <a:latin typeface="+mj-lt"/>
              <a:cs typeface="Arial" pitchFamily="34" charset="0"/>
            </a:rPr>
            <a:t>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7" dirty="0">
              <a:latin typeface="+mj-lt"/>
              <a:cs typeface="Arial" pitchFamily="34" charset="0"/>
            </a:rPr>
            <a:t>ы </a:t>
          </a:r>
          <a:r>
            <a:rPr lang="ru-RU" sz="1100" b="1" spc="-11" dirty="0">
              <a:latin typeface="+mj-lt"/>
              <a:cs typeface="Arial" pitchFamily="34" charset="0"/>
            </a:rPr>
            <a:t>к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упла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 на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всей</a:t>
          </a:r>
          <a:r>
            <a:rPr lang="ru-RU" sz="1100" b="1" spc="-17" dirty="0">
              <a:latin typeface="+mj-lt"/>
              <a:cs typeface="Arial" pitchFamily="34" charset="0"/>
            </a:rPr>
            <a:t> 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ер</a:t>
          </a:r>
          <a:r>
            <a:rPr lang="ru-RU" sz="1100" b="1" spc="-23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и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о</a:t>
          </a:r>
          <a:r>
            <a:rPr lang="ru-RU" sz="1100" b="1" spc="-17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ии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3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о</a:t>
          </a:r>
          <a:r>
            <a:rPr lang="ru-RU" sz="1100" b="1" spc="-23" dirty="0">
              <a:latin typeface="+mj-lt"/>
              <a:cs typeface="Arial" pitchFamily="34" charset="0"/>
            </a:rPr>
            <a:t>с</a:t>
          </a:r>
          <a:r>
            <a:rPr lang="ru-RU" sz="1100" b="1" spc="-11" dirty="0">
              <a:latin typeface="+mj-lt"/>
              <a:cs typeface="Arial" pitchFamily="34" charset="0"/>
            </a:rPr>
            <a:t>сийс</a:t>
          </a:r>
          <a:r>
            <a:rPr lang="ru-RU" sz="1100" b="1" spc="-34" dirty="0">
              <a:latin typeface="+mj-lt"/>
              <a:cs typeface="Arial" pitchFamily="34" charset="0"/>
            </a:rPr>
            <a:t>к</a:t>
          </a:r>
          <a:r>
            <a:rPr lang="ru-RU" sz="1100" b="1" spc="-11" dirty="0">
              <a:latin typeface="+mj-lt"/>
              <a:cs typeface="Arial" pitchFamily="34" charset="0"/>
            </a:rPr>
            <a:t>ой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3" dirty="0">
              <a:latin typeface="+mj-lt"/>
              <a:cs typeface="Arial" pitchFamily="34" charset="0"/>
            </a:rPr>
            <a:t>Ф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34" dirty="0">
              <a:latin typeface="+mj-lt"/>
              <a:cs typeface="Arial" pitchFamily="34" charset="0"/>
            </a:rPr>
            <a:t>д</a:t>
          </a:r>
          <a:r>
            <a:rPr lang="ru-RU" sz="1100" b="1" spc="-11" dirty="0">
              <a:latin typeface="+mj-lt"/>
              <a:cs typeface="Arial" pitchFamily="34" charset="0"/>
            </a:rPr>
            <a:t>ерации,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</a:p>
        <a:p>
          <a:endParaRPr lang="en-US" sz="1100" b="1" spc="-6" dirty="0">
            <a:solidFill>
              <a:schemeClr val="accent1">
                <a:lumMod val="50000"/>
              </a:schemeClr>
            </a:solidFill>
            <a:latin typeface="+mj-lt"/>
            <a:cs typeface="Arial" pitchFamily="34" charset="0"/>
          </a:endParaRPr>
        </a:p>
        <a:p>
          <a:r>
            <a:rPr lang="ru-RU" sz="1100" b="1" spc="-6" dirty="0">
              <a:solidFill>
                <a:srgbClr val="00B0F0"/>
              </a:solidFill>
              <a:latin typeface="+mj-lt"/>
              <a:cs typeface="Arial" pitchFamily="34" charset="0"/>
            </a:rPr>
            <a:t>наприм</a:t>
          </a:r>
          <a:r>
            <a:rPr lang="ru-RU" sz="1100" b="1" spc="6" dirty="0">
              <a:solidFill>
                <a:srgbClr val="00B0F0"/>
              </a:solidFill>
              <a:latin typeface="+mj-lt"/>
              <a:cs typeface="Arial" pitchFamily="34" charset="0"/>
            </a:rPr>
            <a:t>е</a:t>
          </a:r>
          <a:r>
            <a:rPr lang="ru-RU" sz="1100" b="1" dirty="0">
              <a:solidFill>
                <a:srgbClr val="00B0F0"/>
              </a:solidFill>
              <a:latin typeface="+mj-lt"/>
              <a:cs typeface="Arial" pitchFamily="34" charset="0"/>
            </a:rPr>
            <a:t>р:</a:t>
          </a:r>
          <a:endParaRPr lang="ru-RU" sz="11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 на прибыль</a:t>
          </a:r>
        </a:p>
        <a:p>
          <a:r>
            <a:rPr lang="ru-RU" sz="1100" b="0" dirty="0">
              <a:latin typeface="+mj-lt"/>
              <a:cs typeface="Arial" pitchFamily="34" charset="0"/>
            </a:rPr>
            <a:t>о</a:t>
          </a:r>
          <a:r>
            <a:rPr lang="ru-RU" sz="1100" b="0" spc="6" dirty="0">
              <a:latin typeface="+mj-lt"/>
              <a:cs typeface="Arial" pitchFamily="34" charset="0"/>
            </a:rPr>
            <a:t>р</a:t>
          </a:r>
          <a:r>
            <a:rPr lang="ru-RU" sz="1100" b="0" spc="-23" dirty="0">
              <a:latin typeface="+mj-lt"/>
              <a:cs typeface="Arial" pitchFamily="34" charset="0"/>
            </a:rPr>
            <a:t>г</a:t>
          </a:r>
          <a:r>
            <a:rPr lang="ru-RU" sz="1100" b="0" dirty="0">
              <a:latin typeface="+mj-lt"/>
              <a:cs typeface="Arial" pitchFamily="34" charset="0"/>
            </a:rPr>
            <a:t>аниза</a:t>
          </a:r>
          <a:r>
            <a:rPr lang="ru-RU" sz="1100" b="0" spc="-11" dirty="0">
              <a:latin typeface="+mj-lt"/>
              <a:cs typeface="Arial" pitchFamily="34" charset="0"/>
            </a:rPr>
            <a:t>ц</a:t>
          </a:r>
          <a:r>
            <a:rPr lang="ru-RU" sz="1100" b="0" dirty="0">
              <a:latin typeface="+mj-lt"/>
              <a:cs typeface="Arial" pitchFamily="34" charset="0"/>
            </a:rPr>
            <a:t>и</a:t>
          </a:r>
          <a:r>
            <a:rPr lang="ru-RU" sz="1100" b="0" spc="6" dirty="0">
              <a:latin typeface="+mj-lt"/>
              <a:cs typeface="Arial" pitchFamily="34" charset="0"/>
            </a:rPr>
            <a:t>й</a:t>
          </a:r>
          <a:r>
            <a:rPr lang="ru-RU" sz="1100" b="0" dirty="0">
              <a:latin typeface="+mj-lt"/>
              <a:cs typeface="Arial" pitchFamily="34" charset="0"/>
            </a:rPr>
            <a:t>;</a:t>
          </a:r>
        </a:p>
        <a:p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 на </a:t>
          </a:r>
          <a:r>
            <a:rPr lang="ru-RU" sz="1100" b="0" spc="-17" dirty="0">
              <a:latin typeface="+mj-lt"/>
              <a:cs typeface="Arial" pitchFamily="34" charset="0"/>
            </a:rPr>
            <a:t>д</a:t>
          </a:r>
          <a:r>
            <a:rPr lang="ru-RU" sz="1100" b="0" spc="-23" dirty="0">
              <a:latin typeface="+mj-lt"/>
              <a:cs typeface="Arial" pitchFamily="34" charset="0"/>
            </a:rPr>
            <a:t>о</a:t>
          </a:r>
          <a:r>
            <a:rPr lang="ru-RU" sz="1100" b="0" spc="-40" dirty="0">
              <a:latin typeface="+mj-lt"/>
              <a:cs typeface="Arial" pitchFamily="34" charset="0"/>
            </a:rPr>
            <a:t>х</a:t>
          </a:r>
          <a:r>
            <a:rPr lang="ru-RU" sz="1100" b="0" spc="-51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ды физ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че</a:t>
          </a:r>
          <a:r>
            <a:rPr lang="ru-RU" sz="1100" b="0" spc="6" dirty="0">
              <a:latin typeface="+mj-lt"/>
              <a:cs typeface="Arial" pitchFamily="34" charset="0"/>
            </a:rPr>
            <a:t>с</a:t>
          </a:r>
          <a:r>
            <a:rPr lang="ru-RU" sz="1100" b="0" dirty="0">
              <a:latin typeface="+mj-lt"/>
              <a:cs typeface="Arial" pitchFamily="34" charset="0"/>
            </a:rPr>
            <a:t>к</a:t>
          </a:r>
          <a:r>
            <a:rPr lang="ru-RU" sz="1100" b="0" spc="-11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х</a:t>
          </a:r>
          <a:r>
            <a:rPr lang="ru-RU" sz="1100" b="0" spc="-40" dirty="0">
              <a:latin typeface="+mj-lt"/>
              <a:cs typeface="Arial" pitchFamily="34" charset="0"/>
            </a:rPr>
            <a:t> </a:t>
          </a:r>
          <a:r>
            <a:rPr lang="ru-RU" sz="1100" b="0" dirty="0">
              <a:latin typeface="+mj-lt"/>
              <a:cs typeface="Arial" pitchFamily="34" charset="0"/>
            </a:rPr>
            <a:t>л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spc="17" dirty="0">
              <a:latin typeface="+mj-lt"/>
              <a:cs typeface="Arial" pitchFamily="34" charset="0"/>
            </a:rPr>
            <a:t>ц</a:t>
          </a:r>
          <a:r>
            <a:rPr lang="ru-RU" sz="1100" b="0" dirty="0">
              <a:latin typeface="+mj-lt"/>
              <a:cs typeface="Arial" pitchFamily="34" charset="0"/>
            </a:rPr>
            <a:t>;</a:t>
          </a:r>
        </a:p>
        <a:p>
          <a:r>
            <a:rPr lang="ru-RU" sz="1100" b="0" dirty="0">
              <a:latin typeface="+mj-lt"/>
              <a:cs typeface="Arial" pitchFamily="34" charset="0"/>
            </a:rPr>
            <a:t>Ак</a:t>
          </a:r>
          <a:r>
            <a:rPr lang="ru-RU" sz="1100" b="0" spc="-11" dirty="0">
              <a:latin typeface="+mj-lt"/>
              <a:cs typeface="Arial" pitchFamily="34" charset="0"/>
            </a:rPr>
            <a:t>ц</a:t>
          </a:r>
          <a:r>
            <a:rPr lang="ru-RU" sz="1100" b="0" dirty="0">
              <a:latin typeface="+mj-lt"/>
              <a:cs typeface="Arial" pitchFamily="34" charset="0"/>
            </a:rPr>
            <a:t>изы</a:t>
          </a:r>
        </a:p>
      </dgm:t>
    </dgm:pt>
    <dgm:pt modelId="{71D25CCF-39C2-4EDC-A759-943BA7781654}" type="parTrans" cxnId="{1469671A-79DD-4565-BEC9-0F1719462C20}">
      <dgm:prSet/>
      <dgm:spPr/>
      <dgm:t>
        <a:bodyPr/>
        <a:lstStyle/>
        <a:p>
          <a:endParaRPr lang="ru-RU"/>
        </a:p>
      </dgm:t>
    </dgm:pt>
    <dgm:pt modelId="{2D61ABFE-7D92-4850-B9F9-3188ED2DA8E9}" type="sibTrans" cxnId="{1469671A-79DD-4565-BEC9-0F1719462C20}">
      <dgm:prSet/>
      <dgm:spPr/>
      <dgm:t>
        <a:bodyPr/>
        <a:lstStyle/>
        <a:p>
          <a:endParaRPr lang="ru-RU"/>
        </a:p>
      </dgm:t>
    </dgm:pt>
    <dgm:pt modelId="{DB126E7D-6E12-421E-AD5C-4B320983E79E}">
      <dgm:prSet phldrT="[Текст]" custT="1"/>
      <dgm:spPr/>
      <dgm:t>
        <a:bodyPr/>
        <a:lstStyle/>
        <a:p>
          <a:r>
            <a:rPr lang="ru-RU" sz="1100" b="1" spc="-11" dirty="0">
              <a:latin typeface="+mj-lt"/>
              <a:cs typeface="Arial" pitchFamily="34" charset="0"/>
            </a:rPr>
            <a:t>Установлены Налоговым кодексом и за</a:t>
          </a:r>
          <a:r>
            <a:rPr lang="ru-RU" sz="1100" b="1" spc="-34" dirty="0">
              <a:latin typeface="+mj-lt"/>
              <a:cs typeface="Arial" pitchFamily="34" charset="0"/>
            </a:rPr>
            <a:t>к</a:t>
          </a:r>
          <a:r>
            <a:rPr lang="ru-RU" sz="1100" b="1" spc="-11" dirty="0">
              <a:latin typeface="+mj-lt"/>
              <a:cs typeface="Arial" pitchFamily="34" charset="0"/>
            </a:rPr>
            <a:t>онами</a:t>
          </a:r>
          <a:r>
            <a:rPr lang="ru-RU" sz="1100" b="1" spc="-23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субъек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ов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3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о</a:t>
          </a:r>
          <a:r>
            <a:rPr lang="ru-RU" sz="1100" b="1" spc="-23" dirty="0">
              <a:latin typeface="+mj-lt"/>
              <a:cs typeface="Arial" pitchFamily="34" charset="0"/>
            </a:rPr>
            <a:t>с</a:t>
          </a:r>
          <a:r>
            <a:rPr lang="ru-RU" sz="1100" b="1" spc="-11" dirty="0">
              <a:latin typeface="+mj-lt"/>
              <a:cs typeface="Arial" pitchFamily="34" charset="0"/>
            </a:rPr>
            <a:t>сийс</a:t>
          </a:r>
          <a:r>
            <a:rPr lang="ru-RU" sz="1100" b="1" spc="-34" dirty="0">
              <a:latin typeface="+mj-lt"/>
              <a:cs typeface="Arial" pitchFamily="34" charset="0"/>
            </a:rPr>
            <a:t>к</a:t>
          </a:r>
          <a:r>
            <a:rPr lang="ru-RU" sz="1100" b="1" spc="-11" dirty="0">
              <a:latin typeface="+mj-lt"/>
              <a:cs typeface="Arial" pitchFamily="34" charset="0"/>
            </a:rPr>
            <a:t>ой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3" dirty="0">
              <a:latin typeface="+mj-lt"/>
              <a:cs typeface="Arial" pitchFamily="34" charset="0"/>
            </a:rPr>
            <a:t>Ф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34" dirty="0">
              <a:latin typeface="+mj-lt"/>
              <a:cs typeface="Arial" pitchFamily="34" charset="0"/>
            </a:rPr>
            <a:t>д</a:t>
          </a:r>
          <a:r>
            <a:rPr lang="ru-RU" sz="1100" b="1" spc="-11" dirty="0">
              <a:latin typeface="+mj-lt"/>
              <a:cs typeface="Arial" pitchFamily="34" charset="0"/>
            </a:rPr>
            <a:t>ерации</a:t>
          </a:r>
          <a:r>
            <a:rPr lang="ru-RU" sz="1100" b="1" spc="23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и обяза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11" dirty="0">
              <a:latin typeface="+mj-lt"/>
              <a:cs typeface="Arial" pitchFamily="34" charset="0"/>
            </a:rPr>
            <a:t>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7" dirty="0">
              <a:latin typeface="+mj-lt"/>
              <a:cs typeface="Arial" pitchFamily="34" charset="0"/>
            </a:rPr>
            <a:t>ы </a:t>
          </a:r>
          <a:r>
            <a:rPr lang="ru-RU" sz="1100" b="1" spc="-11" dirty="0">
              <a:latin typeface="+mj-lt"/>
              <a:cs typeface="Arial" pitchFamily="34" charset="0"/>
            </a:rPr>
            <a:t>к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упла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</a:t>
          </a:r>
          <a:r>
            <a:rPr lang="ru-RU" sz="1100" b="1" spc="-17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на со</a:t>
          </a:r>
          <a:r>
            <a:rPr lang="ru-RU" sz="1100" b="1" spc="-23" dirty="0">
              <a:latin typeface="+mj-lt"/>
              <a:cs typeface="Arial" pitchFamily="34" charset="0"/>
            </a:rPr>
            <a:t>о</a:t>
          </a:r>
          <a:r>
            <a:rPr lang="ru-RU" sz="1100" b="1" spc="-11" dirty="0">
              <a:latin typeface="+mj-lt"/>
              <a:cs typeface="Arial" pitchFamily="34" charset="0"/>
            </a:rPr>
            <a:t>тве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ст</a:t>
          </a:r>
          <a:r>
            <a:rPr lang="ru-RU" sz="1100" b="1" spc="-23" dirty="0">
              <a:latin typeface="+mj-lt"/>
              <a:cs typeface="Arial" pitchFamily="34" charset="0"/>
            </a:rPr>
            <a:t>в</a:t>
          </a:r>
          <a:r>
            <a:rPr lang="ru-RU" sz="1100" b="1" spc="-11" dirty="0">
              <a:latin typeface="+mj-lt"/>
              <a:cs typeface="Arial" pitchFamily="34" charset="0"/>
            </a:rPr>
            <a:t>ующих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ер</a:t>
          </a:r>
          <a:r>
            <a:rPr lang="ru-RU" sz="1100" b="1" spc="-23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и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о</a:t>
          </a:r>
          <a:r>
            <a:rPr lang="ru-RU" sz="1100" b="1" spc="-17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иях</a:t>
          </a:r>
          <a:r>
            <a:rPr lang="ru-RU" sz="1100" b="1" spc="4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субъек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ов</a:t>
          </a:r>
          <a:r>
            <a:rPr lang="ru-RU" sz="1100" b="1" spc="-17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Р</a:t>
          </a:r>
          <a:r>
            <a:rPr lang="ru-RU" sz="1100" b="1" spc="-143" dirty="0">
              <a:latin typeface="+mj-lt"/>
              <a:cs typeface="Arial" pitchFamily="34" charset="0"/>
            </a:rPr>
            <a:t>Ф</a:t>
          </a:r>
          <a:r>
            <a:rPr lang="ru-RU" sz="1100" b="1" spc="-6" dirty="0">
              <a:latin typeface="+mj-lt"/>
              <a:cs typeface="Arial" pitchFamily="34" charset="0"/>
            </a:rPr>
            <a:t>,</a:t>
          </a:r>
        </a:p>
        <a:p>
          <a:endParaRPr lang="en-US" sz="1100" b="1" spc="-6" dirty="0">
            <a:latin typeface="+mj-lt"/>
            <a:cs typeface="Arial" pitchFamily="34" charset="0"/>
          </a:endParaRPr>
        </a:p>
        <a:p>
          <a:r>
            <a:rPr lang="ru-RU" sz="1100" b="1" spc="-6" dirty="0">
              <a:solidFill>
                <a:srgbClr val="00B0F0"/>
              </a:solidFill>
              <a:latin typeface="+mj-lt"/>
              <a:cs typeface="Arial" pitchFamily="34" charset="0"/>
            </a:rPr>
            <a:t>наприм</a:t>
          </a:r>
          <a:r>
            <a:rPr lang="ru-RU" sz="1100" b="1" spc="6" dirty="0">
              <a:solidFill>
                <a:srgbClr val="00B0F0"/>
              </a:solidFill>
              <a:latin typeface="+mj-lt"/>
              <a:cs typeface="Arial" pitchFamily="34" charset="0"/>
            </a:rPr>
            <a:t>е</a:t>
          </a:r>
          <a:r>
            <a:rPr lang="ru-RU" sz="1100" b="1" dirty="0">
              <a:solidFill>
                <a:srgbClr val="00B0F0"/>
              </a:solidFill>
              <a:latin typeface="+mj-lt"/>
              <a:cs typeface="Arial" pitchFamily="34" charset="0"/>
            </a:rPr>
            <a:t>р:</a:t>
          </a:r>
          <a:endParaRPr lang="ru-RU" sz="11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 на 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spc="-17" dirty="0">
              <a:latin typeface="+mj-lt"/>
              <a:cs typeface="Arial" pitchFamily="34" charset="0"/>
            </a:rPr>
            <a:t>м</a:t>
          </a:r>
          <a:r>
            <a:rPr lang="ru-RU" sz="1100" b="0" dirty="0">
              <a:latin typeface="+mj-lt"/>
              <a:cs typeface="Arial" pitchFamily="34" charset="0"/>
            </a:rPr>
            <a:t>у</a:t>
          </a:r>
          <a:r>
            <a:rPr lang="ru-RU" sz="1100" b="0" spc="-23" dirty="0">
              <a:latin typeface="+mj-lt"/>
              <a:cs typeface="Arial" pitchFamily="34" charset="0"/>
            </a:rPr>
            <a:t>щ</a:t>
          </a:r>
          <a:r>
            <a:rPr lang="ru-RU" sz="1100" b="0" spc="6" dirty="0">
              <a:latin typeface="+mj-lt"/>
              <a:cs typeface="Arial" pitchFamily="34" charset="0"/>
            </a:rPr>
            <a:t>е</a:t>
          </a:r>
          <a:r>
            <a:rPr lang="ru-RU" sz="1100" b="0" dirty="0">
              <a:latin typeface="+mj-lt"/>
              <a:cs typeface="Arial" pitchFamily="34" charset="0"/>
            </a:rPr>
            <a:t>ст</a:t>
          </a:r>
          <a:r>
            <a:rPr lang="ru-RU" sz="1100" b="0" spc="-11" dirty="0">
              <a:latin typeface="+mj-lt"/>
              <a:cs typeface="Arial" pitchFamily="34" charset="0"/>
            </a:rPr>
            <a:t>в</a:t>
          </a:r>
          <a:r>
            <a:rPr lang="ru-RU" sz="1100" b="0" dirty="0">
              <a:latin typeface="+mj-lt"/>
              <a:cs typeface="Arial" pitchFamily="34" charset="0"/>
            </a:rPr>
            <a:t>о о</a:t>
          </a:r>
          <a:r>
            <a:rPr lang="ru-RU" sz="1100" b="0" spc="6" dirty="0">
              <a:latin typeface="+mj-lt"/>
              <a:cs typeface="Arial" pitchFamily="34" charset="0"/>
            </a:rPr>
            <a:t>р</a:t>
          </a:r>
          <a:r>
            <a:rPr lang="ru-RU" sz="1100" b="0" spc="-17" dirty="0">
              <a:latin typeface="+mj-lt"/>
              <a:cs typeface="Arial" pitchFamily="34" charset="0"/>
            </a:rPr>
            <a:t>г</a:t>
          </a:r>
          <a:r>
            <a:rPr lang="ru-RU" sz="1100" b="0" dirty="0">
              <a:latin typeface="+mj-lt"/>
              <a:cs typeface="Arial" pitchFamily="34" charset="0"/>
            </a:rPr>
            <a:t>ан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за</a:t>
          </a:r>
          <a:r>
            <a:rPr lang="ru-RU" sz="1100" b="0" spc="-11" dirty="0">
              <a:latin typeface="+mj-lt"/>
              <a:cs typeface="Arial" pitchFamily="34" charset="0"/>
            </a:rPr>
            <a:t>ц</a:t>
          </a:r>
          <a:r>
            <a:rPr lang="ru-RU" sz="1100" b="0" dirty="0">
              <a:latin typeface="+mj-lt"/>
              <a:cs typeface="Arial" pitchFamily="34" charset="0"/>
            </a:rPr>
            <a:t>ий;</a:t>
          </a:r>
        </a:p>
        <a:p>
          <a:r>
            <a:rPr lang="ru-RU" sz="1100" b="0" dirty="0">
              <a:latin typeface="+mj-lt"/>
              <a:cs typeface="Arial" pitchFamily="34" charset="0"/>
            </a:rPr>
            <a:t>Трансп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р</a:t>
          </a:r>
          <a:r>
            <a:rPr lang="ru-RU" sz="1100" b="0" spc="-11" dirty="0">
              <a:latin typeface="+mj-lt"/>
              <a:cs typeface="Arial" pitchFamily="34" charset="0"/>
            </a:rPr>
            <a:t>т</a:t>
          </a:r>
          <a:r>
            <a:rPr lang="ru-RU" sz="1100" b="0" dirty="0">
              <a:latin typeface="+mj-lt"/>
              <a:cs typeface="Arial" pitchFamily="34" charset="0"/>
            </a:rPr>
            <a:t>ный</a:t>
          </a:r>
          <a:r>
            <a:rPr lang="ru-RU" sz="1100" b="0" spc="-23" dirty="0">
              <a:latin typeface="+mj-lt"/>
              <a:cs typeface="Arial" pitchFamily="34" charset="0"/>
            </a:rPr>
            <a:t> </a:t>
          </a:r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</a:t>
          </a:r>
        </a:p>
      </dgm:t>
    </dgm:pt>
    <dgm:pt modelId="{6EAA55FE-6118-4A0C-8BCE-322A3CF77020}" type="parTrans" cxnId="{6542585F-8E0A-46AF-9132-1AD9F41622EE}">
      <dgm:prSet/>
      <dgm:spPr/>
      <dgm:t>
        <a:bodyPr/>
        <a:lstStyle/>
        <a:p>
          <a:endParaRPr lang="ru-RU"/>
        </a:p>
      </dgm:t>
    </dgm:pt>
    <dgm:pt modelId="{0D5A9C28-51AD-4605-B6A4-DC20218147DA}" type="sibTrans" cxnId="{6542585F-8E0A-46AF-9132-1AD9F41622EE}">
      <dgm:prSet/>
      <dgm:spPr/>
      <dgm:t>
        <a:bodyPr/>
        <a:lstStyle/>
        <a:p>
          <a:endParaRPr lang="ru-RU"/>
        </a:p>
      </dgm:t>
    </dgm:pt>
    <dgm:pt modelId="{38C261B9-0510-4536-A762-8E7A7CB1872F}">
      <dgm:prSet phldrT="[Текст]" custT="1"/>
      <dgm:spPr/>
      <dgm:t>
        <a:bodyPr/>
        <a:lstStyle/>
        <a:p>
          <a:r>
            <a:rPr lang="ru-RU" sz="1100" b="1" spc="-11" dirty="0">
              <a:latin typeface="+mj-lt"/>
              <a:cs typeface="Arial" pitchFamily="34" charset="0"/>
            </a:rPr>
            <a:t>Установлены Налоговым кодексом и но</a:t>
          </a:r>
          <a:r>
            <a:rPr lang="ru-RU" sz="1100" b="1" spc="-23" dirty="0">
              <a:latin typeface="+mj-lt"/>
              <a:cs typeface="Arial" pitchFamily="34" charset="0"/>
            </a:rPr>
            <a:t>р</a:t>
          </a:r>
          <a:r>
            <a:rPr lang="ru-RU" sz="1100" b="1" spc="-11" dirty="0">
              <a:latin typeface="+mj-lt"/>
              <a:cs typeface="Arial" pitchFamily="34" charset="0"/>
            </a:rPr>
            <a:t>мативными</a:t>
          </a:r>
          <a:r>
            <a:rPr lang="ru-RU" sz="1100" b="1" spc="-17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актами п</a:t>
          </a:r>
          <a:r>
            <a:rPr lang="ru-RU" sz="1100" b="1" spc="-17" dirty="0">
              <a:latin typeface="+mj-lt"/>
              <a:cs typeface="Arial" pitchFamily="34" charset="0"/>
            </a:rPr>
            <a:t>р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34" dirty="0">
              <a:latin typeface="+mj-lt"/>
              <a:cs typeface="Arial" pitchFamily="34" charset="0"/>
            </a:rPr>
            <a:t>д</a:t>
          </a:r>
          <a:r>
            <a:rPr lang="ru-RU" sz="1100" b="1" spc="-11" dirty="0">
              <a:latin typeface="+mj-lt"/>
              <a:cs typeface="Arial" pitchFamily="34" charset="0"/>
            </a:rPr>
            <a:t>стави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11" dirty="0">
              <a:latin typeface="+mj-lt"/>
              <a:cs typeface="Arial" pitchFamily="34" charset="0"/>
            </a:rPr>
            <a:t>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1" dirty="0">
              <a:latin typeface="+mj-lt"/>
              <a:cs typeface="Arial" pitchFamily="34" charset="0"/>
            </a:rPr>
            <a:t>ых о</a:t>
          </a:r>
          <a:r>
            <a:rPr lang="ru-RU" sz="1100" b="1" spc="-17" dirty="0">
              <a:latin typeface="+mj-lt"/>
              <a:cs typeface="Arial" pitchFamily="34" charset="0"/>
            </a:rPr>
            <a:t>рг</a:t>
          </a:r>
          <a:r>
            <a:rPr lang="ru-RU" sz="1100" b="1" spc="-11" dirty="0">
              <a:latin typeface="+mj-lt"/>
              <a:cs typeface="Arial" pitchFamily="34" charset="0"/>
            </a:rPr>
            <a:t>а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1" dirty="0">
              <a:latin typeface="+mj-lt"/>
              <a:cs typeface="Arial" pitchFamily="34" charset="0"/>
            </a:rPr>
            <a:t>ов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9" dirty="0">
              <a:latin typeface="+mj-lt"/>
              <a:cs typeface="Arial" pitchFamily="34" charset="0"/>
            </a:rPr>
            <a:t>м</a:t>
          </a:r>
          <a:r>
            <a:rPr lang="ru-RU" sz="1100" b="1" spc="-11" dirty="0">
              <a:latin typeface="+mj-lt"/>
              <a:cs typeface="Arial" pitchFamily="34" charset="0"/>
            </a:rPr>
            <a:t>униципаль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1" dirty="0">
              <a:latin typeface="+mj-lt"/>
              <a:cs typeface="Arial" pitchFamily="34" charset="0"/>
            </a:rPr>
            <a:t>ых образ</a:t>
          </a:r>
          <a:r>
            <a:rPr lang="ru-RU" sz="1100" b="1" spc="-6" dirty="0">
              <a:latin typeface="+mj-lt"/>
              <a:cs typeface="Arial" pitchFamily="34" charset="0"/>
            </a:rPr>
            <a:t>о</a:t>
          </a:r>
          <a:r>
            <a:rPr lang="ru-RU" sz="1100" b="1" spc="-11" dirty="0">
              <a:latin typeface="+mj-lt"/>
              <a:cs typeface="Arial" pitchFamily="34" charset="0"/>
            </a:rPr>
            <a:t>ваний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и обяза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40" dirty="0">
              <a:latin typeface="+mj-lt"/>
              <a:cs typeface="Arial" pitchFamily="34" charset="0"/>
            </a:rPr>
            <a:t>е</a:t>
          </a:r>
          <a:r>
            <a:rPr lang="ru-RU" sz="1100" b="1" spc="-11" dirty="0">
              <a:latin typeface="+mj-lt"/>
              <a:cs typeface="Arial" pitchFamily="34" charset="0"/>
            </a:rPr>
            <a:t>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7" dirty="0">
              <a:latin typeface="+mj-lt"/>
              <a:cs typeface="Arial" pitchFamily="34" charset="0"/>
            </a:rPr>
            <a:t>ы </a:t>
          </a:r>
          <a:r>
            <a:rPr lang="ru-RU" sz="1100" b="1" spc="-11" dirty="0">
              <a:latin typeface="+mj-lt"/>
              <a:cs typeface="Arial" pitchFamily="34" charset="0"/>
            </a:rPr>
            <a:t>к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упла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</a:t>
          </a:r>
          <a:r>
            <a:rPr lang="ru-RU" sz="1100" b="1" spc="-17" dirty="0">
              <a:latin typeface="+mj-lt"/>
              <a:cs typeface="Arial" pitchFamily="34" charset="0"/>
            </a:rPr>
            <a:t> </a:t>
          </a:r>
          <a:r>
            <a:rPr lang="ru-RU" sz="1100" b="1" spc="-11" dirty="0">
              <a:latin typeface="+mj-lt"/>
              <a:cs typeface="Arial" pitchFamily="34" charset="0"/>
            </a:rPr>
            <a:t>на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е</a:t>
          </a:r>
          <a:r>
            <a:rPr lang="ru-RU" sz="1100" b="1" spc="-23" dirty="0">
              <a:latin typeface="+mj-lt"/>
              <a:cs typeface="Arial" pitchFamily="34" charset="0"/>
            </a:rPr>
            <a:t>рр</a:t>
          </a:r>
          <a:r>
            <a:rPr lang="ru-RU" sz="1100" b="1" spc="-11" dirty="0">
              <a:latin typeface="+mj-lt"/>
              <a:cs typeface="Arial" pitchFamily="34" charset="0"/>
            </a:rPr>
            <a:t>и</a:t>
          </a:r>
          <a:r>
            <a:rPr lang="ru-RU" sz="1100" b="1" spc="-29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ори</a:t>
          </a:r>
          <a:r>
            <a:rPr lang="ru-RU" sz="1100" b="1" spc="-23" dirty="0">
              <a:latin typeface="+mj-lt"/>
              <a:cs typeface="Arial" pitchFamily="34" charset="0"/>
            </a:rPr>
            <a:t>я</a:t>
          </a:r>
          <a:r>
            <a:rPr lang="ru-RU" sz="1100" b="1" spc="-11" dirty="0">
              <a:latin typeface="+mj-lt"/>
              <a:cs typeface="Arial" pitchFamily="34" charset="0"/>
            </a:rPr>
            <a:t>х со</a:t>
          </a:r>
          <a:r>
            <a:rPr lang="ru-RU" sz="1100" b="1" spc="-23" dirty="0">
              <a:latin typeface="+mj-lt"/>
              <a:cs typeface="Arial" pitchFamily="34" charset="0"/>
            </a:rPr>
            <a:t>о</a:t>
          </a:r>
          <a:r>
            <a:rPr lang="ru-RU" sz="1100" b="1" spc="-11" dirty="0">
              <a:latin typeface="+mj-lt"/>
              <a:cs typeface="Arial" pitchFamily="34" charset="0"/>
            </a:rPr>
            <a:t>тве</a:t>
          </a:r>
          <a:r>
            <a:rPr lang="ru-RU" sz="1100" b="1" spc="-23" dirty="0">
              <a:latin typeface="+mj-lt"/>
              <a:cs typeface="Arial" pitchFamily="34" charset="0"/>
            </a:rPr>
            <a:t>т</a:t>
          </a:r>
          <a:r>
            <a:rPr lang="ru-RU" sz="1100" b="1" spc="-11" dirty="0">
              <a:latin typeface="+mj-lt"/>
              <a:cs typeface="Arial" pitchFamily="34" charset="0"/>
            </a:rPr>
            <a:t>ст</a:t>
          </a:r>
          <a:r>
            <a:rPr lang="ru-RU" sz="1100" b="1" spc="-23" dirty="0">
              <a:latin typeface="+mj-lt"/>
              <a:cs typeface="Arial" pitchFamily="34" charset="0"/>
            </a:rPr>
            <a:t>в</a:t>
          </a:r>
          <a:r>
            <a:rPr lang="ru-RU" sz="1100" b="1" spc="-11" dirty="0">
              <a:latin typeface="+mj-lt"/>
              <a:cs typeface="Arial" pitchFamily="34" charset="0"/>
            </a:rPr>
            <a:t>ующих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  <a:r>
            <a:rPr lang="ru-RU" sz="1100" b="1" spc="-29" dirty="0">
              <a:latin typeface="+mj-lt"/>
              <a:cs typeface="Arial" pitchFamily="34" charset="0"/>
            </a:rPr>
            <a:t>м</a:t>
          </a:r>
          <a:r>
            <a:rPr lang="ru-RU" sz="1100" b="1" spc="-11" dirty="0">
              <a:latin typeface="+mj-lt"/>
              <a:cs typeface="Arial" pitchFamily="34" charset="0"/>
            </a:rPr>
            <a:t>униципаль</a:t>
          </a:r>
          <a:r>
            <a:rPr lang="ru-RU" sz="1100" b="1" spc="-6" dirty="0">
              <a:latin typeface="+mj-lt"/>
              <a:cs typeface="Arial" pitchFamily="34" charset="0"/>
            </a:rPr>
            <a:t>н</a:t>
          </a:r>
          <a:r>
            <a:rPr lang="ru-RU" sz="1100" b="1" spc="-11" dirty="0">
              <a:latin typeface="+mj-lt"/>
              <a:cs typeface="Arial" pitchFamily="34" charset="0"/>
            </a:rPr>
            <a:t>ых образ</a:t>
          </a:r>
          <a:r>
            <a:rPr lang="ru-RU" sz="1100" b="1" spc="-6" dirty="0">
              <a:latin typeface="+mj-lt"/>
              <a:cs typeface="Arial" pitchFamily="34" charset="0"/>
            </a:rPr>
            <a:t>о</a:t>
          </a:r>
          <a:r>
            <a:rPr lang="ru-RU" sz="1100" b="1" spc="-11" dirty="0">
              <a:latin typeface="+mj-lt"/>
              <a:cs typeface="Arial" pitchFamily="34" charset="0"/>
            </a:rPr>
            <a:t>ваний,</a:t>
          </a:r>
          <a:r>
            <a:rPr lang="ru-RU" sz="1100" b="1" spc="-6" dirty="0">
              <a:latin typeface="+mj-lt"/>
              <a:cs typeface="Arial" pitchFamily="34" charset="0"/>
            </a:rPr>
            <a:t> </a:t>
          </a:r>
        </a:p>
        <a:p>
          <a:endParaRPr lang="en-US" sz="1100" b="1" spc="-6" dirty="0">
            <a:solidFill>
              <a:schemeClr val="accent1">
                <a:lumMod val="50000"/>
              </a:schemeClr>
            </a:solidFill>
            <a:latin typeface="+mj-lt"/>
            <a:cs typeface="Arial" pitchFamily="34" charset="0"/>
          </a:endParaRPr>
        </a:p>
        <a:p>
          <a:r>
            <a:rPr lang="ru-RU" sz="1100" b="1" spc="-6" dirty="0">
              <a:solidFill>
                <a:srgbClr val="00B0F0"/>
              </a:solidFill>
              <a:latin typeface="+mj-lt"/>
              <a:cs typeface="Arial" pitchFamily="34" charset="0"/>
            </a:rPr>
            <a:t>н</a:t>
          </a:r>
          <a:r>
            <a:rPr lang="ru-RU" sz="1100" b="1" spc="-11" dirty="0">
              <a:solidFill>
                <a:srgbClr val="00B0F0"/>
              </a:solidFill>
              <a:latin typeface="+mj-lt"/>
              <a:cs typeface="Arial" pitchFamily="34" charset="0"/>
            </a:rPr>
            <a:t>а</a:t>
          </a:r>
          <a:r>
            <a:rPr lang="ru-RU" sz="1100" b="1" dirty="0">
              <a:solidFill>
                <a:srgbClr val="00B0F0"/>
              </a:solidFill>
              <a:latin typeface="+mj-lt"/>
              <a:cs typeface="Arial" pitchFamily="34" charset="0"/>
            </a:rPr>
            <a:t>пример:</a:t>
          </a:r>
          <a:endParaRPr lang="ru-RU" sz="11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r>
            <a:rPr lang="ru-RU" sz="1100" b="0" spc="-11" dirty="0">
              <a:latin typeface="+mj-lt"/>
              <a:cs typeface="Arial" pitchFamily="34" charset="0"/>
            </a:rPr>
            <a:t>Зе</a:t>
          </a:r>
          <a:r>
            <a:rPr lang="ru-RU" sz="1100" b="0" dirty="0">
              <a:latin typeface="+mj-lt"/>
              <a:cs typeface="Arial" pitchFamily="34" charset="0"/>
            </a:rPr>
            <a:t>м</a:t>
          </a:r>
          <a:r>
            <a:rPr lang="ru-RU" sz="1100" b="0" spc="-23" dirty="0">
              <a:latin typeface="+mj-lt"/>
              <a:cs typeface="Arial" pitchFamily="34" charset="0"/>
            </a:rPr>
            <a:t>е</a:t>
          </a:r>
          <a:r>
            <a:rPr lang="ru-RU" sz="1100" b="0" dirty="0">
              <a:latin typeface="+mj-lt"/>
              <a:cs typeface="Arial" pitchFamily="34" charset="0"/>
            </a:rPr>
            <a:t>льный</a:t>
          </a:r>
          <a:r>
            <a:rPr lang="ru-RU" sz="1100" b="0" spc="-23" dirty="0">
              <a:latin typeface="+mj-lt"/>
              <a:cs typeface="Arial" pitchFamily="34" charset="0"/>
            </a:rPr>
            <a:t> </a:t>
          </a:r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г;</a:t>
          </a:r>
        </a:p>
        <a:p>
          <a:r>
            <a:rPr lang="ru-RU" sz="1100" b="0" dirty="0">
              <a:latin typeface="+mj-lt"/>
              <a:cs typeface="Arial" pitchFamily="34" charset="0"/>
            </a:rPr>
            <a:t>Нал</a:t>
          </a:r>
          <a:r>
            <a:rPr lang="ru-RU" sz="1100" b="0" spc="6" dirty="0">
              <a:latin typeface="+mj-lt"/>
              <a:cs typeface="Arial" pitchFamily="34" charset="0"/>
            </a:rPr>
            <a:t>о</a:t>
          </a:r>
          <a:r>
            <a:rPr lang="ru-RU" sz="1100" b="0" dirty="0">
              <a:latin typeface="+mj-lt"/>
              <a:cs typeface="Arial" pitchFamily="34" charset="0"/>
            </a:rPr>
            <a:t>г на 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spc="-17" dirty="0">
              <a:latin typeface="+mj-lt"/>
              <a:cs typeface="Arial" pitchFamily="34" charset="0"/>
            </a:rPr>
            <a:t>м</a:t>
          </a:r>
          <a:r>
            <a:rPr lang="ru-RU" sz="1100" b="0" dirty="0">
              <a:latin typeface="+mj-lt"/>
              <a:cs typeface="Arial" pitchFamily="34" charset="0"/>
            </a:rPr>
            <a:t>у</a:t>
          </a:r>
          <a:r>
            <a:rPr lang="ru-RU" sz="1100" b="0" spc="-23" dirty="0">
              <a:latin typeface="+mj-lt"/>
              <a:cs typeface="Arial" pitchFamily="34" charset="0"/>
            </a:rPr>
            <a:t>щ</a:t>
          </a:r>
          <a:r>
            <a:rPr lang="ru-RU" sz="1100" b="0" spc="6" dirty="0">
              <a:latin typeface="+mj-lt"/>
              <a:cs typeface="Arial" pitchFamily="34" charset="0"/>
            </a:rPr>
            <a:t>е</a:t>
          </a:r>
          <a:r>
            <a:rPr lang="ru-RU" sz="1100" b="0" dirty="0">
              <a:latin typeface="+mj-lt"/>
              <a:cs typeface="Arial" pitchFamily="34" charset="0"/>
            </a:rPr>
            <a:t>ст</a:t>
          </a:r>
          <a:r>
            <a:rPr lang="ru-RU" sz="1100" b="0" spc="-11" dirty="0">
              <a:latin typeface="+mj-lt"/>
              <a:cs typeface="Arial" pitchFamily="34" charset="0"/>
            </a:rPr>
            <a:t>в</a:t>
          </a:r>
          <a:r>
            <a:rPr lang="ru-RU" sz="1100" b="0" dirty="0">
              <a:latin typeface="+mj-lt"/>
              <a:cs typeface="Arial" pitchFamily="34" charset="0"/>
            </a:rPr>
            <a:t>о физ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че</a:t>
          </a:r>
          <a:r>
            <a:rPr lang="ru-RU" sz="1100" b="0" spc="6" dirty="0">
              <a:latin typeface="+mj-lt"/>
              <a:cs typeface="Arial" pitchFamily="34" charset="0"/>
            </a:rPr>
            <a:t>с</a:t>
          </a:r>
          <a:r>
            <a:rPr lang="ru-RU" sz="1100" b="0" dirty="0">
              <a:latin typeface="+mj-lt"/>
              <a:cs typeface="Arial" pitchFamily="34" charset="0"/>
            </a:rPr>
            <a:t>к</a:t>
          </a:r>
          <a:r>
            <a:rPr lang="ru-RU" sz="1100" b="0" spc="-11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х</a:t>
          </a:r>
          <a:r>
            <a:rPr lang="ru-RU" sz="1100" b="0" spc="-40" dirty="0">
              <a:latin typeface="+mj-lt"/>
              <a:cs typeface="Arial" pitchFamily="34" charset="0"/>
            </a:rPr>
            <a:t> </a:t>
          </a:r>
          <a:r>
            <a:rPr lang="ru-RU" sz="1100" b="0" dirty="0">
              <a:latin typeface="+mj-lt"/>
              <a:cs typeface="Arial" pitchFamily="34" charset="0"/>
            </a:rPr>
            <a:t>л</a:t>
          </a:r>
          <a:r>
            <a:rPr lang="ru-RU" sz="1100" b="0" spc="6" dirty="0">
              <a:latin typeface="+mj-lt"/>
              <a:cs typeface="Arial" pitchFamily="34" charset="0"/>
            </a:rPr>
            <a:t>и</a:t>
          </a:r>
          <a:r>
            <a:rPr lang="ru-RU" sz="1100" b="0" dirty="0">
              <a:latin typeface="+mj-lt"/>
              <a:cs typeface="Arial" pitchFamily="34" charset="0"/>
            </a:rPr>
            <a:t>ц</a:t>
          </a:r>
        </a:p>
      </dgm:t>
    </dgm:pt>
    <dgm:pt modelId="{0275812D-D8A8-4932-B613-2B081E6CDF93}" type="parTrans" cxnId="{8B0DECD4-BD98-4F04-B8D2-BC3A39EA535C}">
      <dgm:prSet/>
      <dgm:spPr/>
      <dgm:t>
        <a:bodyPr/>
        <a:lstStyle/>
        <a:p>
          <a:endParaRPr lang="ru-RU"/>
        </a:p>
      </dgm:t>
    </dgm:pt>
    <dgm:pt modelId="{1DF76596-7551-434E-959A-060AFE30914D}" type="sibTrans" cxnId="{8B0DECD4-BD98-4F04-B8D2-BC3A39EA535C}">
      <dgm:prSet/>
      <dgm:spPr/>
      <dgm:t>
        <a:bodyPr/>
        <a:lstStyle/>
        <a:p>
          <a:endParaRPr lang="ru-RU"/>
        </a:p>
      </dgm:t>
    </dgm:pt>
    <dgm:pt modelId="{40E53CD4-7C1F-45E7-8499-3BE34898CC09}" type="pres">
      <dgm:prSet presAssocID="{7CF3305E-56D6-4583-8889-4EDADDDA7B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F28604-6C5C-43A1-8D8D-B8F4656961F2}" type="pres">
      <dgm:prSet presAssocID="{E06397ED-83DA-495B-96E8-0D0E5DDB1ADC}" presName="root" presStyleCnt="0"/>
      <dgm:spPr/>
    </dgm:pt>
    <dgm:pt modelId="{14EACCC1-661E-4889-9B40-6DA7BAF24551}" type="pres">
      <dgm:prSet presAssocID="{E06397ED-83DA-495B-96E8-0D0E5DDB1ADC}" presName="rootComposite" presStyleCnt="0"/>
      <dgm:spPr/>
    </dgm:pt>
    <dgm:pt modelId="{C865FE9A-3B6A-4B94-8930-0A5220A0966E}" type="pres">
      <dgm:prSet presAssocID="{E06397ED-83DA-495B-96E8-0D0E5DDB1ADC}" presName="rootText" presStyleLbl="node1" presStyleIdx="0" presStyleCnt="3" custScaleY="309113" custLinFactNeighborX="1556" custLinFactNeighborY="-13226"/>
      <dgm:spPr/>
      <dgm:t>
        <a:bodyPr/>
        <a:lstStyle/>
        <a:p>
          <a:endParaRPr lang="ru-RU"/>
        </a:p>
      </dgm:t>
    </dgm:pt>
    <dgm:pt modelId="{D144DB30-24BA-46D7-BE08-03C25D368E64}" type="pres">
      <dgm:prSet presAssocID="{E06397ED-83DA-495B-96E8-0D0E5DDB1ADC}" presName="rootConnector" presStyleLbl="node1" presStyleIdx="0" presStyleCnt="3"/>
      <dgm:spPr/>
      <dgm:t>
        <a:bodyPr/>
        <a:lstStyle/>
        <a:p>
          <a:endParaRPr lang="ru-RU"/>
        </a:p>
      </dgm:t>
    </dgm:pt>
    <dgm:pt modelId="{1C4EA4AE-B89E-488F-BB65-1ADEDA432E08}" type="pres">
      <dgm:prSet presAssocID="{E06397ED-83DA-495B-96E8-0D0E5DDB1ADC}" presName="childShape" presStyleCnt="0"/>
      <dgm:spPr/>
    </dgm:pt>
    <dgm:pt modelId="{CD69DC36-BCFA-44E3-90E9-FE3F23BDC0C9}" type="pres">
      <dgm:prSet presAssocID="{DB126E7D-6E12-421E-AD5C-4B320983E79E}" presName="root" presStyleCnt="0"/>
      <dgm:spPr/>
    </dgm:pt>
    <dgm:pt modelId="{4FD45E17-EDF6-443F-8299-79548D1F3B09}" type="pres">
      <dgm:prSet presAssocID="{DB126E7D-6E12-421E-AD5C-4B320983E79E}" presName="rootComposite" presStyleCnt="0"/>
      <dgm:spPr/>
    </dgm:pt>
    <dgm:pt modelId="{E7FBDB50-69C0-43D4-B518-5792AE07DE64}" type="pres">
      <dgm:prSet presAssocID="{DB126E7D-6E12-421E-AD5C-4B320983E79E}" presName="rootText" presStyleLbl="node1" presStyleIdx="1" presStyleCnt="3" custScaleY="242626" custLinFactNeighborX="-3890" custLinFactNeighborY="45122"/>
      <dgm:spPr/>
      <dgm:t>
        <a:bodyPr/>
        <a:lstStyle/>
        <a:p>
          <a:endParaRPr lang="ru-RU"/>
        </a:p>
      </dgm:t>
    </dgm:pt>
    <dgm:pt modelId="{B82237EE-2C9C-44AC-8166-84C3180948B4}" type="pres">
      <dgm:prSet presAssocID="{DB126E7D-6E12-421E-AD5C-4B320983E79E}" presName="rootConnector" presStyleLbl="node1" presStyleIdx="1" presStyleCnt="3"/>
      <dgm:spPr/>
      <dgm:t>
        <a:bodyPr/>
        <a:lstStyle/>
        <a:p>
          <a:endParaRPr lang="ru-RU"/>
        </a:p>
      </dgm:t>
    </dgm:pt>
    <dgm:pt modelId="{186C0FCD-8EFE-4BF5-A6BE-98472BA12BFA}" type="pres">
      <dgm:prSet presAssocID="{DB126E7D-6E12-421E-AD5C-4B320983E79E}" presName="childShape" presStyleCnt="0"/>
      <dgm:spPr/>
    </dgm:pt>
    <dgm:pt modelId="{FD00B543-F36B-44A0-A606-F546E587F514}" type="pres">
      <dgm:prSet presAssocID="{38C261B9-0510-4536-A762-8E7A7CB1872F}" presName="root" presStyleCnt="0"/>
      <dgm:spPr/>
    </dgm:pt>
    <dgm:pt modelId="{CF6E9F69-1753-485C-B031-FACC648FE6C0}" type="pres">
      <dgm:prSet presAssocID="{38C261B9-0510-4536-A762-8E7A7CB1872F}" presName="rootComposite" presStyleCnt="0"/>
      <dgm:spPr/>
    </dgm:pt>
    <dgm:pt modelId="{6A527B75-9850-4D28-9BE4-5B04482C97A1}" type="pres">
      <dgm:prSet presAssocID="{38C261B9-0510-4536-A762-8E7A7CB1872F}" presName="rootText" presStyleLbl="node1" presStyleIdx="2" presStyleCnt="3" custScaleY="193035" custLinFactNeighborX="-5446" custLinFactNeighborY="90244"/>
      <dgm:spPr/>
      <dgm:t>
        <a:bodyPr/>
        <a:lstStyle/>
        <a:p>
          <a:endParaRPr lang="ru-RU"/>
        </a:p>
      </dgm:t>
    </dgm:pt>
    <dgm:pt modelId="{B5D02A2E-B4D7-4D97-9162-B4FCA1B18DEF}" type="pres">
      <dgm:prSet presAssocID="{38C261B9-0510-4536-A762-8E7A7CB1872F}" presName="rootConnector" presStyleLbl="node1" presStyleIdx="2" presStyleCnt="3"/>
      <dgm:spPr/>
      <dgm:t>
        <a:bodyPr/>
        <a:lstStyle/>
        <a:p>
          <a:endParaRPr lang="ru-RU"/>
        </a:p>
      </dgm:t>
    </dgm:pt>
    <dgm:pt modelId="{31B6A337-072F-4C73-B202-F28C259BA049}" type="pres">
      <dgm:prSet presAssocID="{38C261B9-0510-4536-A762-8E7A7CB1872F}" presName="childShape" presStyleCnt="0"/>
      <dgm:spPr/>
    </dgm:pt>
  </dgm:ptLst>
  <dgm:cxnLst>
    <dgm:cxn modelId="{3A414302-836D-4FE2-8DF5-D54BA02307D5}" type="presOf" srcId="{38C261B9-0510-4536-A762-8E7A7CB1872F}" destId="{B5D02A2E-B4D7-4D97-9162-B4FCA1B18DEF}" srcOrd="1" destOrd="0" presId="urn:microsoft.com/office/officeart/2005/8/layout/hierarchy3"/>
    <dgm:cxn modelId="{77AF15DB-2C7D-4CD8-BCA1-F2E689FF648E}" type="presOf" srcId="{E06397ED-83DA-495B-96E8-0D0E5DDB1ADC}" destId="{C865FE9A-3B6A-4B94-8930-0A5220A0966E}" srcOrd="0" destOrd="0" presId="urn:microsoft.com/office/officeart/2005/8/layout/hierarchy3"/>
    <dgm:cxn modelId="{8B0DECD4-BD98-4F04-B8D2-BC3A39EA535C}" srcId="{7CF3305E-56D6-4583-8889-4EDADDDA7BA3}" destId="{38C261B9-0510-4536-A762-8E7A7CB1872F}" srcOrd="2" destOrd="0" parTransId="{0275812D-D8A8-4932-B613-2B081E6CDF93}" sibTransId="{1DF76596-7551-434E-959A-060AFE30914D}"/>
    <dgm:cxn modelId="{00E329B3-FB04-4A37-B7A4-0C0851D89E0F}" type="presOf" srcId="{38C261B9-0510-4536-A762-8E7A7CB1872F}" destId="{6A527B75-9850-4D28-9BE4-5B04482C97A1}" srcOrd="0" destOrd="0" presId="urn:microsoft.com/office/officeart/2005/8/layout/hierarchy3"/>
    <dgm:cxn modelId="{7C9F6512-9F7E-49A7-9FE5-EE5847E4637D}" type="presOf" srcId="{E06397ED-83DA-495B-96E8-0D0E5DDB1ADC}" destId="{D144DB30-24BA-46D7-BE08-03C25D368E64}" srcOrd="1" destOrd="0" presId="urn:microsoft.com/office/officeart/2005/8/layout/hierarchy3"/>
    <dgm:cxn modelId="{6542585F-8E0A-46AF-9132-1AD9F41622EE}" srcId="{7CF3305E-56D6-4583-8889-4EDADDDA7BA3}" destId="{DB126E7D-6E12-421E-AD5C-4B320983E79E}" srcOrd="1" destOrd="0" parTransId="{6EAA55FE-6118-4A0C-8BCE-322A3CF77020}" sibTransId="{0D5A9C28-51AD-4605-B6A4-DC20218147DA}"/>
    <dgm:cxn modelId="{592A965E-4DB9-4B88-8ED3-7B073C406076}" type="presOf" srcId="{7CF3305E-56D6-4583-8889-4EDADDDA7BA3}" destId="{40E53CD4-7C1F-45E7-8499-3BE34898CC09}" srcOrd="0" destOrd="0" presId="urn:microsoft.com/office/officeart/2005/8/layout/hierarchy3"/>
    <dgm:cxn modelId="{20BDFDA5-CE6F-4A4A-81CC-DC00BC9E1D03}" type="presOf" srcId="{DB126E7D-6E12-421E-AD5C-4B320983E79E}" destId="{E7FBDB50-69C0-43D4-B518-5792AE07DE64}" srcOrd="0" destOrd="0" presId="urn:microsoft.com/office/officeart/2005/8/layout/hierarchy3"/>
    <dgm:cxn modelId="{5C518B7C-08DD-4768-88D3-6A8859C4F365}" type="presOf" srcId="{DB126E7D-6E12-421E-AD5C-4B320983E79E}" destId="{B82237EE-2C9C-44AC-8166-84C3180948B4}" srcOrd="1" destOrd="0" presId="urn:microsoft.com/office/officeart/2005/8/layout/hierarchy3"/>
    <dgm:cxn modelId="{1469671A-79DD-4565-BEC9-0F1719462C20}" srcId="{7CF3305E-56D6-4583-8889-4EDADDDA7BA3}" destId="{E06397ED-83DA-495B-96E8-0D0E5DDB1ADC}" srcOrd="0" destOrd="0" parTransId="{71D25CCF-39C2-4EDC-A759-943BA7781654}" sibTransId="{2D61ABFE-7D92-4850-B9F9-3188ED2DA8E9}"/>
    <dgm:cxn modelId="{7000C556-B559-411B-BFC5-6BABDAA25823}" type="presParOf" srcId="{40E53CD4-7C1F-45E7-8499-3BE34898CC09}" destId="{41F28604-6C5C-43A1-8D8D-B8F4656961F2}" srcOrd="0" destOrd="0" presId="urn:microsoft.com/office/officeart/2005/8/layout/hierarchy3"/>
    <dgm:cxn modelId="{4A2A198E-9F1C-4F60-80BA-C03427393E21}" type="presParOf" srcId="{41F28604-6C5C-43A1-8D8D-B8F4656961F2}" destId="{14EACCC1-661E-4889-9B40-6DA7BAF24551}" srcOrd="0" destOrd="0" presId="urn:microsoft.com/office/officeart/2005/8/layout/hierarchy3"/>
    <dgm:cxn modelId="{E13C3A69-3667-4023-918C-3321FA9559AA}" type="presParOf" srcId="{14EACCC1-661E-4889-9B40-6DA7BAF24551}" destId="{C865FE9A-3B6A-4B94-8930-0A5220A0966E}" srcOrd="0" destOrd="0" presId="urn:microsoft.com/office/officeart/2005/8/layout/hierarchy3"/>
    <dgm:cxn modelId="{393E0D81-EFBA-401E-8B1E-4B321ECAC0BB}" type="presParOf" srcId="{14EACCC1-661E-4889-9B40-6DA7BAF24551}" destId="{D144DB30-24BA-46D7-BE08-03C25D368E64}" srcOrd="1" destOrd="0" presId="urn:microsoft.com/office/officeart/2005/8/layout/hierarchy3"/>
    <dgm:cxn modelId="{81A75EE7-CCDA-41B3-A958-24586CABC245}" type="presParOf" srcId="{41F28604-6C5C-43A1-8D8D-B8F4656961F2}" destId="{1C4EA4AE-B89E-488F-BB65-1ADEDA432E08}" srcOrd="1" destOrd="0" presId="urn:microsoft.com/office/officeart/2005/8/layout/hierarchy3"/>
    <dgm:cxn modelId="{37B4C410-2F99-4738-9A3F-841F813FE723}" type="presParOf" srcId="{40E53CD4-7C1F-45E7-8499-3BE34898CC09}" destId="{CD69DC36-BCFA-44E3-90E9-FE3F23BDC0C9}" srcOrd="1" destOrd="0" presId="urn:microsoft.com/office/officeart/2005/8/layout/hierarchy3"/>
    <dgm:cxn modelId="{214EE910-623F-4FB5-8CE5-06A47EBAAFB6}" type="presParOf" srcId="{CD69DC36-BCFA-44E3-90E9-FE3F23BDC0C9}" destId="{4FD45E17-EDF6-443F-8299-79548D1F3B09}" srcOrd="0" destOrd="0" presId="urn:microsoft.com/office/officeart/2005/8/layout/hierarchy3"/>
    <dgm:cxn modelId="{45654B9B-F9C3-4A4D-A979-7834288A644E}" type="presParOf" srcId="{4FD45E17-EDF6-443F-8299-79548D1F3B09}" destId="{E7FBDB50-69C0-43D4-B518-5792AE07DE64}" srcOrd="0" destOrd="0" presId="urn:microsoft.com/office/officeart/2005/8/layout/hierarchy3"/>
    <dgm:cxn modelId="{E5D531B8-5E65-42A3-A029-0DB53C3BF4D3}" type="presParOf" srcId="{4FD45E17-EDF6-443F-8299-79548D1F3B09}" destId="{B82237EE-2C9C-44AC-8166-84C3180948B4}" srcOrd="1" destOrd="0" presId="urn:microsoft.com/office/officeart/2005/8/layout/hierarchy3"/>
    <dgm:cxn modelId="{C46D0EC0-3FDF-43BC-BD4E-8D2F0392C1F1}" type="presParOf" srcId="{CD69DC36-BCFA-44E3-90E9-FE3F23BDC0C9}" destId="{186C0FCD-8EFE-4BF5-A6BE-98472BA12BFA}" srcOrd="1" destOrd="0" presId="urn:microsoft.com/office/officeart/2005/8/layout/hierarchy3"/>
    <dgm:cxn modelId="{84A27CD0-17DD-42AE-8470-FA7E08B29B2A}" type="presParOf" srcId="{40E53CD4-7C1F-45E7-8499-3BE34898CC09}" destId="{FD00B543-F36B-44A0-A606-F546E587F514}" srcOrd="2" destOrd="0" presId="urn:microsoft.com/office/officeart/2005/8/layout/hierarchy3"/>
    <dgm:cxn modelId="{BD70C5E6-02A3-423A-AF1F-54C5250A85C7}" type="presParOf" srcId="{FD00B543-F36B-44A0-A606-F546E587F514}" destId="{CF6E9F69-1753-485C-B031-FACC648FE6C0}" srcOrd="0" destOrd="0" presId="urn:microsoft.com/office/officeart/2005/8/layout/hierarchy3"/>
    <dgm:cxn modelId="{03CE2F50-4DA9-46CC-BDA1-519C5BB601B2}" type="presParOf" srcId="{CF6E9F69-1753-485C-B031-FACC648FE6C0}" destId="{6A527B75-9850-4D28-9BE4-5B04482C97A1}" srcOrd="0" destOrd="0" presId="urn:microsoft.com/office/officeart/2005/8/layout/hierarchy3"/>
    <dgm:cxn modelId="{50C95903-90AB-483B-B110-97F0E0939146}" type="presParOf" srcId="{CF6E9F69-1753-485C-B031-FACC648FE6C0}" destId="{B5D02A2E-B4D7-4D97-9162-B4FCA1B18DEF}" srcOrd="1" destOrd="0" presId="urn:microsoft.com/office/officeart/2005/8/layout/hierarchy3"/>
    <dgm:cxn modelId="{4DB503CE-38A9-418B-B022-F2D0FF7BCAC8}" type="presParOf" srcId="{FD00B543-F36B-44A0-A606-F546E587F514}" destId="{31B6A337-072F-4C73-B202-F28C259BA04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20E46-28CA-47D6-A6BB-A63C6EB7EA8A}" type="doc">
      <dgm:prSet loTypeId="urn:microsoft.com/office/officeart/2005/8/layout/chart3" loCatId="cycle" qsTypeId="urn:microsoft.com/office/officeart/2005/8/quickstyle/simple1" qsCatId="simple" csTypeId="urn:microsoft.com/office/officeart/2005/8/colors/accent1_1" csCatId="accent1" phldr="1"/>
      <dgm:spPr/>
    </dgm:pt>
    <dgm:pt modelId="{F0FC5C09-BD6E-426F-AA09-9D44763FE6C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Акци</a:t>
          </a:r>
          <a:r>
            <a:rPr lang="ru-RU" sz="1600" b="1" spc="-11" dirty="0" smtClean="0">
              <a:solidFill>
                <a:srgbClr val="004B57"/>
              </a:solidFill>
              <a:latin typeface="+mj-lt"/>
              <a:cs typeface="Arial" pitchFamily="34" charset="0"/>
            </a:rPr>
            <a:t>з</a:t>
          </a:r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ы</a:t>
          </a:r>
          <a:r>
            <a:rPr lang="ru-RU" sz="1600" b="1" spc="-29" dirty="0" smtClean="0">
              <a:solidFill>
                <a:srgbClr val="004B57"/>
              </a:solidFill>
              <a:latin typeface="+mj-lt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на</a:t>
          </a:r>
          <a:r>
            <a:rPr lang="ru-RU" sz="1600" b="1" spc="-23" dirty="0" smtClean="0">
              <a:solidFill>
                <a:srgbClr val="004B57"/>
              </a:solidFill>
              <a:latin typeface="+mj-lt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не</a:t>
          </a:r>
          <a:r>
            <a:rPr lang="ru-RU" sz="1600" b="1" spc="-29" dirty="0" smtClean="0">
              <a:solidFill>
                <a:srgbClr val="004B57"/>
              </a:solidFill>
              <a:latin typeface="+mj-lt"/>
              <a:cs typeface="Arial" pitchFamily="34" charset="0"/>
            </a:rPr>
            <a:t>ф</a:t>
          </a:r>
          <a:r>
            <a:rPr lang="ru-RU" sz="1600" b="1" spc="-17" dirty="0" smtClean="0">
              <a:solidFill>
                <a:srgbClr val="004B57"/>
              </a:solidFill>
              <a:latin typeface="+mj-lt"/>
              <a:cs typeface="Arial" pitchFamily="34" charset="0"/>
            </a:rPr>
            <a:t>т</a:t>
          </a:r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епр</a:t>
          </a:r>
          <a:r>
            <a:rPr lang="ru-RU" sz="1600" b="1" spc="-63" dirty="0" smtClean="0">
              <a:solidFill>
                <a:srgbClr val="004B57"/>
              </a:solidFill>
              <a:latin typeface="+mj-lt"/>
              <a:cs typeface="Arial" pitchFamily="34" charset="0"/>
            </a:rPr>
            <a:t>о</a:t>
          </a:r>
          <a:r>
            <a:rPr lang="ru-RU" sz="1600" b="1" spc="-34" dirty="0" smtClean="0">
              <a:solidFill>
                <a:srgbClr val="004B57"/>
              </a:solidFill>
              <a:latin typeface="+mj-lt"/>
              <a:cs typeface="Arial" pitchFamily="34" charset="0"/>
            </a:rPr>
            <a:t>д</a:t>
          </a:r>
          <a:r>
            <a:rPr lang="ru-RU" sz="1600" b="1" dirty="0" smtClean="0">
              <a:solidFill>
                <a:srgbClr val="004B57"/>
              </a:solidFill>
              <a:latin typeface="+mj-lt"/>
              <a:cs typeface="Arial" pitchFamily="34" charset="0"/>
            </a:rPr>
            <a:t>укты</a:t>
          </a:r>
          <a:endParaRPr lang="ru-RU" sz="1600" dirty="0">
            <a:solidFill>
              <a:srgbClr val="004B57"/>
            </a:solidFill>
            <a:latin typeface="+mj-lt"/>
          </a:endParaRPr>
        </a:p>
      </dgm:t>
    </dgm:pt>
    <dgm:pt modelId="{F4D2ABDF-C2DB-49C4-97D9-15E8A9C0A5B4}" type="parTrans" cxnId="{3EA7333A-0AF6-4793-94CE-D282DD8ED243}">
      <dgm:prSet/>
      <dgm:spPr/>
      <dgm:t>
        <a:bodyPr/>
        <a:lstStyle/>
        <a:p>
          <a:endParaRPr lang="ru-RU"/>
        </a:p>
      </dgm:t>
    </dgm:pt>
    <dgm:pt modelId="{F076FCA0-D4BD-4DEF-B19E-C3D51E463328}" type="sibTrans" cxnId="{3EA7333A-0AF6-4793-94CE-D282DD8ED243}">
      <dgm:prSet/>
      <dgm:spPr/>
      <dgm:t>
        <a:bodyPr/>
        <a:lstStyle/>
        <a:p>
          <a:endParaRPr lang="ru-RU"/>
        </a:p>
      </dgm:t>
    </dgm:pt>
    <dgm:pt modelId="{5D5283A6-9571-42FE-B37A-9DB289B48478}">
      <dgm:prSet custT="1"/>
      <dgm:spPr/>
      <dgm:t>
        <a:bodyPr/>
        <a:lstStyle/>
        <a:p>
          <a:r>
            <a:rPr lang="ru-RU" altLang="ru-RU" sz="1000" b="1" dirty="0" smtClean="0">
              <a:solidFill>
                <a:srgbClr val="004B57"/>
              </a:solidFill>
              <a:cs typeface="Times New Roman" panose="02020603050405020304" pitchFamily="18" charset="0"/>
            </a:rPr>
            <a:t>Поступления в виде межбюджетных трансфертов из бюджета Новгородской области на финансовое обеспечение дорожной деятельности в отношении автомобильных дорог общего пользования местного значения</a:t>
          </a:r>
          <a:endParaRPr lang="ru-RU" altLang="ru-RU" sz="1000" b="1" dirty="0">
            <a:solidFill>
              <a:srgbClr val="004B57"/>
            </a:solidFill>
            <a:cs typeface="Times New Roman" panose="02020603050405020304" pitchFamily="18" charset="0"/>
          </a:endParaRPr>
        </a:p>
      </dgm:t>
    </dgm:pt>
    <dgm:pt modelId="{087CE4C3-14D0-48C9-B6A8-6A6DB835D850}" type="parTrans" cxnId="{A590BFC9-E9FB-4187-91B9-6465C517CEFC}">
      <dgm:prSet/>
      <dgm:spPr/>
      <dgm:t>
        <a:bodyPr/>
        <a:lstStyle/>
        <a:p>
          <a:endParaRPr lang="ru-RU"/>
        </a:p>
      </dgm:t>
    </dgm:pt>
    <dgm:pt modelId="{EC19DD98-BA53-40E3-86CB-47B31F71755A}" type="sibTrans" cxnId="{A590BFC9-E9FB-4187-91B9-6465C517CEFC}">
      <dgm:prSet/>
      <dgm:spPr/>
      <dgm:t>
        <a:bodyPr/>
        <a:lstStyle/>
        <a:p>
          <a:endParaRPr lang="ru-RU"/>
        </a:p>
      </dgm:t>
    </dgm:pt>
    <dgm:pt modelId="{A9023762-D664-4D97-BA90-213314BC684B}">
      <dgm:prSet custT="1"/>
      <dgm:spPr/>
      <dgm:t>
        <a:bodyPr/>
        <a:lstStyle/>
        <a:p>
          <a:r>
            <a:rPr lang="ru-RU" altLang="ru-RU" sz="1000" b="1" dirty="0" smtClean="0">
              <a:solidFill>
                <a:srgbClr val="004B57"/>
              </a:solidFill>
              <a:cs typeface="Times New Roman" panose="02020603050405020304" pitchFamily="18" charset="0"/>
            </a:rPr>
            <a:t>Денежных средств, поступающих в местный бюджет от уплаты неустоек (штрафов, пеней), а также от возмещения убытков муниципального заказчика, взысканных в установленном порядке в связи с нарушением  исполнителем (подрядчиком) условий муниципального контракта, финансируемых за счет средств муниципального дорожного фонда</a:t>
          </a:r>
          <a:endParaRPr lang="ru-RU" altLang="ru-RU" sz="1000" b="1" dirty="0">
            <a:solidFill>
              <a:srgbClr val="004B57"/>
            </a:solidFill>
            <a:cs typeface="Times New Roman" panose="02020603050405020304" pitchFamily="18" charset="0"/>
          </a:endParaRPr>
        </a:p>
      </dgm:t>
    </dgm:pt>
    <dgm:pt modelId="{9570AAC6-F80E-43A3-A972-B115D9E06B4F}" type="parTrans" cxnId="{39F52B54-48B3-41E7-9AC0-614195B48178}">
      <dgm:prSet/>
      <dgm:spPr/>
      <dgm:t>
        <a:bodyPr/>
        <a:lstStyle/>
        <a:p>
          <a:endParaRPr lang="ru-RU"/>
        </a:p>
      </dgm:t>
    </dgm:pt>
    <dgm:pt modelId="{EAD3A7B7-6DA6-4DE4-B29F-1D588B325128}" type="sibTrans" cxnId="{39F52B54-48B3-41E7-9AC0-614195B48178}">
      <dgm:prSet/>
      <dgm:spPr/>
      <dgm:t>
        <a:bodyPr/>
        <a:lstStyle/>
        <a:p>
          <a:endParaRPr lang="ru-RU"/>
        </a:p>
      </dgm:t>
    </dgm:pt>
    <dgm:pt modelId="{1D090596-B3C0-4641-A155-5C6097496279}" type="pres">
      <dgm:prSet presAssocID="{83320E46-28CA-47D6-A6BB-A63C6EB7EA8A}" presName="compositeShape" presStyleCnt="0">
        <dgm:presLayoutVars>
          <dgm:chMax val="7"/>
          <dgm:dir/>
          <dgm:resizeHandles val="exact"/>
        </dgm:presLayoutVars>
      </dgm:prSet>
      <dgm:spPr/>
    </dgm:pt>
    <dgm:pt modelId="{0EE30BCB-8C5D-4524-8E02-720595491B01}" type="pres">
      <dgm:prSet presAssocID="{83320E46-28CA-47D6-A6BB-A63C6EB7EA8A}" presName="wedge1" presStyleLbl="node1" presStyleIdx="0" presStyleCnt="3" custScaleX="105710" custScaleY="109355" custLinFactNeighborX="14464" custLinFactNeighborY="6351"/>
      <dgm:spPr/>
      <dgm:t>
        <a:bodyPr/>
        <a:lstStyle/>
        <a:p>
          <a:endParaRPr lang="ru-RU"/>
        </a:p>
      </dgm:t>
    </dgm:pt>
    <dgm:pt modelId="{275A7327-9B1D-411E-943C-4BF47DF77006}" type="pres">
      <dgm:prSet presAssocID="{83320E46-28CA-47D6-A6BB-A63C6EB7EA8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B70B-0E4B-4A4B-A026-97522611F3DF}" type="pres">
      <dgm:prSet presAssocID="{83320E46-28CA-47D6-A6BB-A63C6EB7EA8A}" presName="wedge2" presStyleLbl="node1" presStyleIdx="1" presStyleCnt="3" custScaleX="141030" custScaleY="108824" custLinFactNeighborX="4270" custLinFactNeighborY="12322"/>
      <dgm:spPr/>
      <dgm:t>
        <a:bodyPr/>
        <a:lstStyle/>
        <a:p>
          <a:endParaRPr lang="ru-RU"/>
        </a:p>
      </dgm:t>
    </dgm:pt>
    <dgm:pt modelId="{88CA179A-D04E-4F5E-9B36-2DF2D9C8CF31}" type="pres">
      <dgm:prSet presAssocID="{83320E46-28CA-47D6-A6BB-A63C6EB7EA8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BED1A-1804-4019-879B-0E8A152EDB74}" type="pres">
      <dgm:prSet presAssocID="{83320E46-28CA-47D6-A6BB-A63C6EB7EA8A}" presName="wedge3" presStyleLbl="node1" presStyleIdx="2" presStyleCnt="3" custScaleX="111561" custScaleY="107397" custLinFactNeighborX="-12761" custLinFactNeighborY="3081"/>
      <dgm:spPr/>
      <dgm:t>
        <a:bodyPr/>
        <a:lstStyle/>
        <a:p>
          <a:endParaRPr lang="ru-RU"/>
        </a:p>
      </dgm:t>
    </dgm:pt>
    <dgm:pt modelId="{86FE0565-11A9-404C-8200-3873615472CB}" type="pres">
      <dgm:prSet presAssocID="{83320E46-28CA-47D6-A6BB-A63C6EB7EA8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52B54-48B3-41E7-9AC0-614195B48178}" srcId="{83320E46-28CA-47D6-A6BB-A63C6EB7EA8A}" destId="{A9023762-D664-4D97-BA90-213314BC684B}" srcOrd="1" destOrd="0" parTransId="{9570AAC6-F80E-43A3-A972-B115D9E06B4F}" sibTransId="{EAD3A7B7-6DA6-4DE4-B29F-1D588B325128}"/>
    <dgm:cxn modelId="{C6A88176-C317-41B0-B1AB-916837A2BE88}" type="presOf" srcId="{F0FC5C09-BD6E-426F-AA09-9D44763FE6C4}" destId="{434BED1A-1804-4019-879B-0E8A152EDB74}" srcOrd="0" destOrd="0" presId="urn:microsoft.com/office/officeart/2005/8/layout/chart3"/>
    <dgm:cxn modelId="{ED427A01-EC7C-4B12-BBBE-C0E40A48D157}" type="presOf" srcId="{F0FC5C09-BD6E-426F-AA09-9D44763FE6C4}" destId="{86FE0565-11A9-404C-8200-3873615472CB}" srcOrd="1" destOrd="0" presId="urn:microsoft.com/office/officeart/2005/8/layout/chart3"/>
    <dgm:cxn modelId="{B29A6E6F-2AB7-4BF5-9AFF-429F594CAEAE}" type="presOf" srcId="{A9023762-D664-4D97-BA90-213314BC684B}" destId="{0B1BB70B-0E4B-4A4B-A026-97522611F3DF}" srcOrd="0" destOrd="0" presId="urn:microsoft.com/office/officeart/2005/8/layout/chart3"/>
    <dgm:cxn modelId="{2FB03AB6-EE5E-41CE-8268-BD52723540F8}" type="presOf" srcId="{83320E46-28CA-47D6-A6BB-A63C6EB7EA8A}" destId="{1D090596-B3C0-4641-A155-5C6097496279}" srcOrd="0" destOrd="0" presId="urn:microsoft.com/office/officeart/2005/8/layout/chart3"/>
    <dgm:cxn modelId="{ADE01155-58F5-4F65-8061-093EC85540A6}" type="presOf" srcId="{5D5283A6-9571-42FE-B37A-9DB289B48478}" destId="{275A7327-9B1D-411E-943C-4BF47DF77006}" srcOrd="1" destOrd="0" presId="urn:microsoft.com/office/officeart/2005/8/layout/chart3"/>
    <dgm:cxn modelId="{35601EDA-BA0B-425D-847D-6567CA868462}" type="presOf" srcId="{A9023762-D664-4D97-BA90-213314BC684B}" destId="{88CA179A-D04E-4F5E-9B36-2DF2D9C8CF31}" srcOrd="1" destOrd="0" presId="urn:microsoft.com/office/officeart/2005/8/layout/chart3"/>
    <dgm:cxn modelId="{76BA6089-6024-4B6A-8354-BA36378E8D62}" type="presOf" srcId="{5D5283A6-9571-42FE-B37A-9DB289B48478}" destId="{0EE30BCB-8C5D-4524-8E02-720595491B01}" srcOrd="0" destOrd="0" presId="urn:microsoft.com/office/officeart/2005/8/layout/chart3"/>
    <dgm:cxn modelId="{3EA7333A-0AF6-4793-94CE-D282DD8ED243}" srcId="{83320E46-28CA-47D6-A6BB-A63C6EB7EA8A}" destId="{F0FC5C09-BD6E-426F-AA09-9D44763FE6C4}" srcOrd="2" destOrd="0" parTransId="{F4D2ABDF-C2DB-49C4-97D9-15E8A9C0A5B4}" sibTransId="{F076FCA0-D4BD-4DEF-B19E-C3D51E463328}"/>
    <dgm:cxn modelId="{A590BFC9-E9FB-4187-91B9-6465C517CEFC}" srcId="{83320E46-28CA-47D6-A6BB-A63C6EB7EA8A}" destId="{5D5283A6-9571-42FE-B37A-9DB289B48478}" srcOrd="0" destOrd="0" parTransId="{087CE4C3-14D0-48C9-B6A8-6A6DB835D850}" sibTransId="{EC19DD98-BA53-40E3-86CB-47B31F71755A}"/>
    <dgm:cxn modelId="{DB8E8C19-2BD1-4B3E-8A94-F71761C33547}" type="presParOf" srcId="{1D090596-B3C0-4641-A155-5C6097496279}" destId="{0EE30BCB-8C5D-4524-8E02-720595491B01}" srcOrd="0" destOrd="0" presId="urn:microsoft.com/office/officeart/2005/8/layout/chart3"/>
    <dgm:cxn modelId="{EE909B45-39C5-4BF0-93C6-3145E689F998}" type="presParOf" srcId="{1D090596-B3C0-4641-A155-5C6097496279}" destId="{275A7327-9B1D-411E-943C-4BF47DF77006}" srcOrd="1" destOrd="0" presId="urn:microsoft.com/office/officeart/2005/8/layout/chart3"/>
    <dgm:cxn modelId="{575B77B4-E02C-441B-A79A-2DA4DE70163D}" type="presParOf" srcId="{1D090596-B3C0-4641-A155-5C6097496279}" destId="{0B1BB70B-0E4B-4A4B-A026-97522611F3DF}" srcOrd="2" destOrd="0" presId="urn:microsoft.com/office/officeart/2005/8/layout/chart3"/>
    <dgm:cxn modelId="{4A1C206A-A38A-48EC-9DC5-9D968C280FA2}" type="presParOf" srcId="{1D090596-B3C0-4641-A155-5C6097496279}" destId="{88CA179A-D04E-4F5E-9B36-2DF2D9C8CF31}" srcOrd="3" destOrd="0" presId="urn:microsoft.com/office/officeart/2005/8/layout/chart3"/>
    <dgm:cxn modelId="{0FF010D7-9046-4260-9F9A-EC52B93C0F4F}" type="presParOf" srcId="{1D090596-B3C0-4641-A155-5C6097496279}" destId="{434BED1A-1804-4019-879B-0E8A152EDB74}" srcOrd="4" destOrd="0" presId="urn:microsoft.com/office/officeart/2005/8/layout/chart3"/>
    <dgm:cxn modelId="{7294D777-BE1F-42E9-A5B7-D4F47911D8BF}" type="presParOf" srcId="{1D090596-B3C0-4641-A155-5C6097496279}" destId="{86FE0565-11A9-404C-8200-3873615472C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A8766-D166-4C8F-88B6-C91A04380EB7}">
      <dsp:nvSpPr>
        <dsp:cNvPr id="0" name=""/>
        <dsp:cNvSpPr/>
      </dsp:nvSpPr>
      <dsp:spPr>
        <a:xfrm>
          <a:off x="3275550" y="621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Рассмотрение проекта бюджета очередного года</a:t>
          </a:r>
        </a:p>
      </dsp:txBody>
      <dsp:txXfrm>
        <a:off x="3320481" y="45552"/>
        <a:ext cx="1326171" cy="830559"/>
      </dsp:txXfrm>
    </dsp:sp>
    <dsp:sp modelId="{A6D8F547-3102-4F99-ABE0-79B11129C21B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3053487" y="189327"/>
              </a:moveTo>
              <a:arcTo wR="2167538" hR="2167538" stAng="17647525" swAng="92343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2CE5F-1972-43F7-ABD6-91DBD2A3F807}">
      <dsp:nvSpPr>
        <dsp:cNvPr id="0" name=""/>
        <dsp:cNvSpPr/>
      </dsp:nvSpPr>
      <dsp:spPr>
        <a:xfrm>
          <a:off x="5152693" y="1084390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Утверждение бюджета очередного года</a:t>
          </a:r>
        </a:p>
      </dsp:txBody>
      <dsp:txXfrm>
        <a:off x="5197624" y="1129321"/>
        <a:ext cx="1326171" cy="830559"/>
      </dsp:txXfrm>
    </dsp:sp>
    <dsp:sp modelId="{DD2DD911-6C50-4139-835D-D4F9F1DEFB4B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4301313" y="1786456"/>
              </a:moveTo>
              <a:arcTo wR="2167538" hR="2167538" stAng="20992441" swAng="121511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BA1EF-0296-4713-B266-9471836C4E98}">
      <dsp:nvSpPr>
        <dsp:cNvPr id="0" name=""/>
        <dsp:cNvSpPr/>
      </dsp:nvSpPr>
      <dsp:spPr>
        <a:xfrm>
          <a:off x="5152693" y="3251929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Исполнение бюджета в текущем году</a:t>
          </a:r>
        </a:p>
      </dsp:txBody>
      <dsp:txXfrm>
        <a:off x="5197624" y="3296860"/>
        <a:ext cx="1326171" cy="830559"/>
      </dsp:txXfrm>
    </dsp:sp>
    <dsp:sp modelId="{73D1FBCA-4020-475C-8A69-4D8FEE042D9E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3546727" y="3839680"/>
              </a:moveTo>
              <a:arcTo wR="2167538" hR="2167538" stAng="3029044" swAng="92343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DA9F1-4890-4AA0-8D23-7B6766F2E116}">
      <dsp:nvSpPr>
        <dsp:cNvPr id="0" name=""/>
        <dsp:cNvSpPr/>
      </dsp:nvSpPr>
      <dsp:spPr>
        <a:xfrm>
          <a:off x="3275550" y="4335698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Формирование отчета об исполнении бюджета предыдущего года</a:t>
          </a:r>
        </a:p>
      </dsp:txBody>
      <dsp:txXfrm>
        <a:off x="3320481" y="4380629"/>
        <a:ext cx="1326171" cy="830559"/>
      </dsp:txXfrm>
    </dsp:sp>
    <dsp:sp modelId="{131BCF3A-9B16-4F4A-B6B1-3D8F9E510355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1281588" y="4145748"/>
              </a:moveTo>
              <a:arcTo wR="2167538" hR="2167538" stAng="6847525" swAng="92343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C5129-35E3-4CFB-8AC2-B456B8AE2A2B}">
      <dsp:nvSpPr>
        <dsp:cNvPr id="0" name=""/>
        <dsp:cNvSpPr/>
      </dsp:nvSpPr>
      <dsp:spPr>
        <a:xfrm>
          <a:off x="1398407" y="3251929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Утверждение отчета об исполнении бюджета предыдущего года</a:t>
          </a:r>
        </a:p>
      </dsp:txBody>
      <dsp:txXfrm>
        <a:off x="1443338" y="3296860"/>
        <a:ext cx="1326171" cy="830559"/>
      </dsp:txXfrm>
    </dsp:sp>
    <dsp:sp modelId="{0AC24B4D-6D25-434B-9A23-AADA514F3CFA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33762" y="2548620"/>
              </a:moveTo>
              <a:arcTo wR="2167538" hR="2167538" stAng="10192441" swAng="121511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5848C-1103-4548-867D-2392DAD2C93C}">
      <dsp:nvSpPr>
        <dsp:cNvPr id="0" name=""/>
        <dsp:cNvSpPr/>
      </dsp:nvSpPr>
      <dsp:spPr>
        <a:xfrm>
          <a:off x="1398407" y="1084390"/>
          <a:ext cx="1416033" cy="920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Составление проекта бюджета очередного года</a:t>
          </a:r>
        </a:p>
      </dsp:txBody>
      <dsp:txXfrm>
        <a:off x="1443338" y="1129321"/>
        <a:ext cx="1326171" cy="830559"/>
      </dsp:txXfrm>
    </dsp:sp>
    <dsp:sp modelId="{5981E9B1-2B85-4B69-999A-9B5BD4987694}">
      <dsp:nvSpPr>
        <dsp:cNvPr id="0" name=""/>
        <dsp:cNvSpPr/>
      </dsp:nvSpPr>
      <dsp:spPr>
        <a:xfrm>
          <a:off x="1816028" y="460832"/>
          <a:ext cx="4335076" cy="4335076"/>
        </a:xfrm>
        <a:custGeom>
          <a:avLst/>
          <a:gdLst/>
          <a:ahLst/>
          <a:cxnLst/>
          <a:rect l="0" t="0" r="0" b="0"/>
          <a:pathLst>
            <a:path>
              <a:moveTo>
                <a:pt x="788349" y="495395"/>
              </a:moveTo>
              <a:arcTo wR="2167538" hR="2167538" stAng="13829044" swAng="92343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445C-5805-4178-9FAB-42F122A02F3B}">
      <dsp:nvSpPr>
        <dsp:cNvPr id="0" name=""/>
        <dsp:cNvSpPr/>
      </dsp:nvSpPr>
      <dsp:spPr>
        <a:xfrm>
          <a:off x="3326883" y="2963185"/>
          <a:ext cx="2143201" cy="2160312"/>
        </a:xfrm>
        <a:prstGeom prst="ellipse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bg1"/>
              </a:solidFill>
              <a:latin typeface="+mj-lt"/>
              <a:cs typeface="Arial" pitchFamily="34" charset="0"/>
            </a:rPr>
            <a:t>Доходы бюджета</a:t>
          </a:r>
        </a:p>
      </dsp:txBody>
      <dsp:txXfrm>
        <a:off x="3640748" y="3279555"/>
        <a:ext cx="1515471" cy="1527572"/>
      </dsp:txXfrm>
    </dsp:sp>
    <dsp:sp modelId="{BFFDA641-8CBC-44CA-8F4C-8EF64599165E}">
      <dsp:nvSpPr>
        <dsp:cNvPr id="0" name=""/>
        <dsp:cNvSpPr/>
      </dsp:nvSpPr>
      <dsp:spPr>
        <a:xfrm rot="12900000">
          <a:off x="1661955" y="2472601"/>
          <a:ext cx="1939341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EF27F-7B6D-4E99-BE75-7FE2608721A4}">
      <dsp:nvSpPr>
        <dsp:cNvPr id="0" name=""/>
        <dsp:cNvSpPr/>
      </dsp:nvSpPr>
      <dsp:spPr>
        <a:xfrm>
          <a:off x="548948" y="1360465"/>
          <a:ext cx="2576740" cy="1779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Налоговые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700" baseline="0" dirty="0">
              <a:solidFill>
                <a:schemeClr val="tx1"/>
              </a:solidFill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Поступления от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уплаты нал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гов,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уста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н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овле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н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ных Налоговы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м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к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7" baseline="0" dirty="0">
              <a:latin typeface="+mj-lt"/>
              <a:cs typeface="Arial" pitchFamily="34" charset="0"/>
            </a:rPr>
            <a:t>д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ек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с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ом Р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о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ссийской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 </a:t>
          </a:r>
          <a:r>
            <a:rPr lang="ru-RU" sz="1100" b="0" kern="700" spc="-23" baseline="0" dirty="0">
              <a:latin typeface="+mj-lt"/>
              <a:cs typeface="Arial" pitchFamily="34" charset="0"/>
            </a:rPr>
            <a:t>Ф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еде</a:t>
          </a:r>
          <a:r>
            <a:rPr lang="ru-RU" sz="1100" b="0" kern="700" spc="-23" baseline="0" dirty="0">
              <a:latin typeface="+mj-lt"/>
              <a:cs typeface="Arial" pitchFamily="34" charset="0"/>
            </a:rPr>
            <a:t>р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аци</a:t>
          </a:r>
          <a:r>
            <a:rPr lang="ru-RU" sz="1100" b="0" kern="700" baseline="0" dirty="0">
              <a:latin typeface="+mj-lt"/>
              <a:cs typeface="Arial" pitchFamily="34" charset="0"/>
            </a:rPr>
            <a:t>и</a:t>
          </a:r>
          <a:r>
            <a:rPr lang="ru-RU" sz="1100" b="0" kern="700" spc="-6" baseline="0" dirty="0">
              <a:latin typeface="+mj-lt"/>
              <a:cs typeface="Arial" pitchFamily="34" charset="0"/>
            </a:rPr>
            <a:t>, </a:t>
          </a:r>
          <a:r>
            <a:rPr lang="ru-RU" sz="1100" b="0" kern="700" spc="-11" baseline="0" dirty="0">
              <a:latin typeface="+mj-lt"/>
              <a:cs typeface="Arial" pitchFamily="34" charset="0"/>
            </a:rPr>
            <a:t>например: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700" baseline="0" dirty="0" smtClean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 smtClean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акциз</a:t>
          </a:r>
          <a:r>
            <a:rPr lang="ru-RU" sz="1100" kern="700" spc="-6" baseline="0" dirty="0">
              <a:latin typeface="+mj-lt"/>
              <a:cs typeface="Arial" pitchFamily="34" charset="0"/>
            </a:rPr>
            <a:t>ы;</a:t>
          </a:r>
          <a:endParaRPr lang="ru-RU" sz="1100" kern="700" baseline="0" dirty="0"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700" baseline="0" dirty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налог</a:t>
          </a:r>
          <a:r>
            <a:rPr lang="ru-RU" sz="1100" kern="700" spc="-34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</a:t>
          </a:r>
          <a:r>
            <a:rPr lang="ru-RU" sz="1100" kern="700" spc="-17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доходы физическ</a:t>
          </a:r>
          <a:r>
            <a:rPr lang="ru-RU" sz="1100" kern="700" spc="6" baseline="0" dirty="0">
              <a:latin typeface="+mj-lt"/>
              <a:cs typeface="Arial" pitchFamily="34" charset="0"/>
            </a:rPr>
            <a:t>и</a:t>
          </a:r>
          <a:r>
            <a:rPr lang="ru-RU" sz="1100" kern="700" baseline="0" dirty="0">
              <a:latin typeface="+mj-lt"/>
              <a:cs typeface="Arial" pitchFamily="34" charset="0"/>
            </a:rPr>
            <a:t>х</a:t>
          </a:r>
          <a:r>
            <a:rPr lang="ru-RU" sz="1100" kern="700" spc="-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л</a:t>
          </a:r>
          <a:r>
            <a:rPr lang="ru-RU" sz="1100" kern="700" spc="6" baseline="0" dirty="0">
              <a:latin typeface="+mj-lt"/>
              <a:cs typeface="Arial" pitchFamily="34" charset="0"/>
            </a:rPr>
            <a:t>и</a:t>
          </a:r>
          <a:r>
            <a:rPr lang="ru-RU" sz="1100" kern="700" baseline="0" dirty="0">
              <a:latin typeface="+mj-lt"/>
              <a:cs typeface="Arial" pitchFamily="34" charset="0"/>
            </a:rPr>
            <a:t>ц</a:t>
          </a:r>
          <a:r>
            <a:rPr lang="ru-RU" sz="1100" kern="700" spc="-6" baseline="0" dirty="0">
              <a:latin typeface="+mj-lt"/>
              <a:cs typeface="Arial" pitchFamily="34" charset="0"/>
            </a:rPr>
            <a:t>;</a:t>
          </a:r>
          <a:endParaRPr lang="ru-RU" sz="1100" kern="700" baseline="0" dirty="0"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700" baseline="0" dirty="0">
              <a:latin typeface="+mj-lt"/>
              <a:cs typeface="Arial" pitchFamily="34" charset="0"/>
            </a:rPr>
            <a:t>→</a:t>
          </a:r>
          <a:r>
            <a:rPr lang="ru-RU" sz="1100" kern="700" spc="6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д</a:t>
          </a:r>
          <a:r>
            <a:rPr lang="ru-RU" sz="1100" kern="700" spc="6" baseline="0" dirty="0">
              <a:latin typeface="+mj-lt"/>
              <a:cs typeface="Arial" pitchFamily="34" charset="0"/>
            </a:rPr>
            <a:t>р</a:t>
          </a:r>
          <a:r>
            <a:rPr lang="ru-RU" sz="1100" kern="700" baseline="0" dirty="0">
              <a:latin typeface="+mj-lt"/>
              <a:cs typeface="Arial" pitchFamily="34" charset="0"/>
            </a:rPr>
            <a:t>угие</a:t>
          </a:r>
          <a:r>
            <a:rPr lang="ru-RU" sz="1100" kern="700" spc="-34" baseline="0" dirty="0">
              <a:latin typeface="+mj-lt"/>
              <a:cs typeface="Arial" pitchFamily="34" charset="0"/>
            </a:rPr>
            <a:t> </a:t>
          </a:r>
          <a:r>
            <a:rPr lang="ru-RU" sz="1100" kern="700" baseline="0" dirty="0">
              <a:latin typeface="+mj-lt"/>
              <a:cs typeface="Arial" pitchFamily="34" charset="0"/>
            </a:rPr>
            <a:t>налоги.</a:t>
          </a:r>
          <a:endParaRPr lang="ru-RU" sz="1100" b="1" kern="700" baseline="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601055" y="1412572"/>
        <a:ext cx="2472526" cy="1674842"/>
      </dsp:txXfrm>
    </dsp:sp>
    <dsp:sp modelId="{189B2BD6-5877-4714-8526-61F02644FB8E}">
      <dsp:nvSpPr>
        <dsp:cNvPr id="0" name=""/>
        <dsp:cNvSpPr/>
      </dsp:nvSpPr>
      <dsp:spPr>
        <a:xfrm rot="16200000">
          <a:off x="3397674" y="1592446"/>
          <a:ext cx="1933894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1D81-0D58-4D82-AEE7-E778F3928FF2}">
      <dsp:nvSpPr>
        <dsp:cNvPr id="0" name=""/>
        <dsp:cNvSpPr/>
      </dsp:nvSpPr>
      <dsp:spPr>
        <a:xfrm>
          <a:off x="2961540" y="66568"/>
          <a:ext cx="2873887" cy="1700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Неналоговые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spc="-11" dirty="0">
              <a:latin typeface="+mj-lt"/>
              <a:cs typeface="Arial" pitchFamily="34" charset="0"/>
            </a:rPr>
            <a:t>П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ступле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ия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от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уплаты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7" dirty="0">
              <a:latin typeface="+mj-lt"/>
              <a:cs typeface="Arial" pitchFamily="34" charset="0"/>
            </a:rPr>
            <a:t>др</a:t>
          </a:r>
          <a:r>
            <a:rPr lang="ru-RU" sz="1100" b="0" kern="1200" spc="-11" dirty="0">
              <a:latin typeface="+mj-lt"/>
              <a:cs typeface="Arial" pitchFamily="34" charset="0"/>
            </a:rPr>
            <a:t>угих</a:t>
          </a:r>
          <a:r>
            <a:rPr lang="ru-RU" sz="1100" b="0" kern="1200" spc="29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пошлин и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сбо</a:t>
          </a:r>
          <a:r>
            <a:rPr lang="ru-RU" sz="1100" b="0" kern="1200" spc="-17" dirty="0">
              <a:latin typeface="+mj-lt"/>
              <a:cs typeface="Arial" pitchFamily="34" charset="0"/>
            </a:rPr>
            <a:t>р</a:t>
          </a:r>
          <a:r>
            <a:rPr lang="ru-RU" sz="1100" b="0" kern="1200" spc="-11" dirty="0">
              <a:latin typeface="+mj-lt"/>
              <a:cs typeface="Arial" pitchFamily="34" charset="0"/>
            </a:rPr>
            <a:t>ов, уста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овле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ных зак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но</a:t>
          </a:r>
          <a:r>
            <a:rPr lang="ru-RU" sz="1100" b="0" kern="1200" spc="-17" dirty="0">
              <a:latin typeface="+mj-lt"/>
              <a:cs typeface="Arial" pitchFamily="34" charset="0"/>
            </a:rPr>
            <a:t>д</a:t>
          </a:r>
          <a:r>
            <a:rPr lang="ru-RU" sz="1100" b="0" kern="1200" spc="-11" dirty="0">
              <a:latin typeface="+mj-lt"/>
              <a:cs typeface="Arial" pitchFamily="34" charset="0"/>
            </a:rPr>
            <a:t>атель</a:t>
          </a:r>
          <a:r>
            <a:rPr lang="ru-RU" sz="1100" b="0" kern="1200" spc="-6" dirty="0">
              <a:latin typeface="+mj-lt"/>
              <a:cs typeface="Arial" pitchFamily="34" charset="0"/>
            </a:rPr>
            <a:t>с</a:t>
          </a:r>
          <a:r>
            <a:rPr lang="ru-RU" sz="1100" b="0" kern="1200" spc="-11" dirty="0">
              <a:latin typeface="+mj-lt"/>
              <a:cs typeface="Arial" pitchFamily="34" charset="0"/>
            </a:rPr>
            <a:t>тв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м,</a:t>
          </a:r>
          <a:r>
            <a:rPr lang="ru-RU" sz="1100" b="0" kern="1200" spc="-23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а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т</a:t>
          </a:r>
          <a:r>
            <a:rPr lang="ru-RU" sz="1100" b="0" kern="1200" spc="-6" dirty="0">
              <a:latin typeface="+mj-lt"/>
              <a:cs typeface="Arial" pitchFamily="34" charset="0"/>
            </a:rPr>
            <a:t>а</a:t>
          </a:r>
          <a:r>
            <a:rPr lang="ru-RU" sz="1100" b="0" kern="1200" spc="-11" dirty="0">
              <a:latin typeface="+mj-lt"/>
              <a:cs typeface="Arial" pitchFamily="34" charset="0"/>
            </a:rPr>
            <a:t>кже штраф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в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за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нарушение зак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но</a:t>
          </a:r>
          <a:r>
            <a:rPr lang="ru-RU" sz="1100" b="0" kern="1200" spc="-17" dirty="0">
              <a:latin typeface="+mj-lt"/>
              <a:cs typeface="Arial" pitchFamily="34" charset="0"/>
            </a:rPr>
            <a:t>д</a:t>
          </a:r>
          <a:r>
            <a:rPr lang="ru-RU" sz="1100" b="0" kern="1200" spc="-11" dirty="0">
              <a:latin typeface="+mj-lt"/>
              <a:cs typeface="Arial" pitchFamily="34" charset="0"/>
            </a:rPr>
            <a:t>атель</a:t>
          </a:r>
          <a:r>
            <a:rPr lang="ru-RU" sz="1100" b="0" kern="1200" spc="-6" dirty="0">
              <a:latin typeface="+mj-lt"/>
              <a:cs typeface="Arial" pitchFamily="34" charset="0"/>
            </a:rPr>
            <a:t>с</a:t>
          </a:r>
          <a:r>
            <a:rPr lang="ru-RU" sz="1100" b="0" kern="1200" spc="-11" dirty="0">
              <a:latin typeface="+mj-lt"/>
              <a:cs typeface="Arial" pitchFamily="34" charset="0"/>
            </a:rPr>
            <a:t>тв</a:t>
          </a:r>
          <a:r>
            <a:rPr lang="ru-RU" sz="1100" b="0" kern="1200" spc="6" dirty="0">
              <a:latin typeface="+mj-lt"/>
              <a:cs typeface="Arial" pitchFamily="34" charset="0"/>
            </a:rPr>
            <a:t>а</a:t>
          </a:r>
          <a:r>
            <a:rPr lang="ru-RU" sz="1100" b="0" kern="1200" spc="-6" dirty="0">
              <a:latin typeface="+mj-lt"/>
              <a:cs typeface="Arial" pitchFamily="34" charset="0"/>
            </a:rPr>
            <a:t>, </a:t>
          </a:r>
          <a:r>
            <a:rPr lang="ru-RU" sz="1100" b="0" kern="1200" spc="-11" dirty="0">
              <a:latin typeface="+mj-lt"/>
              <a:cs typeface="Arial" pitchFamily="34" charset="0"/>
            </a:rPr>
            <a:t>на</a:t>
          </a:r>
          <a:r>
            <a:rPr lang="ru-RU" sz="1100" b="0" kern="1200" spc="-17" dirty="0">
              <a:latin typeface="+mj-lt"/>
              <a:cs typeface="Arial" pitchFamily="34" charset="0"/>
            </a:rPr>
            <a:t>п</a:t>
          </a:r>
          <a:r>
            <a:rPr lang="ru-RU" sz="1100" b="0" kern="1200" spc="-11" dirty="0">
              <a:latin typeface="+mj-lt"/>
              <a:cs typeface="Arial" pitchFamily="34" charset="0"/>
            </a:rPr>
            <a:t>ример:</a:t>
          </a:r>
          <a:endParaRPr lang="ru-RU" sz="1100" b="0" kern="1200" dirty="0"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→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доходы</a:t>
          </a:r>
          <a:r>
            <a:rPr lang="ru-RU" sz="1100" b="0" kern="1200" spc="-17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от</a:t>
          </a:r>
          <a:r>
            <a:rPr lang="ru-RU" sz="1100" b="0" kern="1200" spc="-11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использов</a:t>
          </a:r>
          <a:r>
            <a:rPr lang="ru-RU" sz="1100" b="0" kern="1200" spc="-17" dirty="0">
              <a:latin typeface="+mj-lt"/>
              <a:cs typeface="Arial" pitchFamily="34" charset="0"/>
            </a:rPr>
            <a:t>а</a:t>
          </a:r>
          <a:r>
            <a:rPr lang="ru-RU" sz="1100" b="0" kern="1200" dirty="0">
              <a:latin typeface="+mj-lt"/>
              <a:cs typeface="Arial" pitchFamily="34" charset="0"/>
            </a:rPr>
            <a:t>ния госу</a:t>
          </a:r>
          <a:r>
            <a:rPr lang="ru-RU" sz="1100" b="0" kern="1200" spc="6" dirty="0">
              <a:latin typeface="+mj-lt"/>
              <a:cs typeface="Arial" pitchFamily="34" charset="0"/>
            </a:rPr>
            <a:t>д</a:t>
          </a:r>
          <a:r>
            <a:rPr lang="ru-RU" sz="1100" b="0" kern="1200" dirty="0">
              <a:latin typeface="+mj-lt"/>
              <a:cs typeface="Arial" pitchFamily="34" charset="0"/>
            </a:rPr>
            <a:t>арств</a:t>
          </a:r>
          <a:r>
            <a:rPr lang="ru-RU" sz="1100" b="0" kern="1200" spc="-6" dirty="0">
              <a:latin typeface="+mj-lt"/>
              <a:cs typeface="Arial" pitchFamily="34" charset="0"/>
            </a:rPr>
            <a:t>е</a:t>
          </a:r>
          <a:r>
            <a:rPr lang="ru-RU" sz="1100" b="0" kern="1200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н</a:t>
          </a:r>
          <a:r>
            <a:rPr lang="ru-RU" sz="1100" b="0" kern="1200" dirty="0">
              <a:latin typeface="+mj-lt"/>
              <a:cs typeface="Arial" pitchFamily="34" charset="0"/>
            </a:rPr>
            <a:t>ого и</a:t>
          </a:r>
          <a:r>
            <a:rPr lang="ru-RU" sz="1100" b="0" kern="1200" spc="6" dirty="0">
              <a:latin typeface="+mj-lt"/>
              <a:cs typeface="Arial" pitchFamily="34" charset="0"/>
            </a:rPr>
            <a:t>м</a:t>
          </a:r>
          <a:r>
            <a:rPr lang="ru-RU" sz="1100" b="0" kern="1200" dirty="0">
              <a:latin typeface="+mj-lt"/>
              <a:cs typeface="Arial" pitchFamily="34" charset="0"/>
            </a:rPr>
            <a:t>у</a:t>
          </a:r>
          <a:r>
            <a:rPr lang="ru-RU" sz="1100" b="0" kern="1200" spc="6" dirty="0">
              <a:latin typeface="+mj-lt"/>
              <a:cs typeface="Arial" pitchFamily="34" charset="0"/>
            </a:rPr>
            <a:t>щ</a:t>
          </a:r>
          <a:r>
            <a:rPr lang="ru-RU" sz="1100" b="0" kern="1200" dirty="0">
              <a:latin typeface="+mj-lt"/>
              <a:cs typeface="Arial" pitchFamily="34" charset="0"/>
            </a:rPr>
            <a:t>ес</a:t>
          </a:r>
          <a:r>
            <a:rPr lang="ru-RU" sz="1100" b="0" kern="1200" spc="-11" dirty="0">
              <a:latin typeface="+mj-lt"/>
              <a:cs typeface="Arial" pitchFamily="34" charset="0"/>
            </a:rPr>
            <a:t>т</a:t>
          </a:r>
          <a:r>
            <a:rPr lang="ru-RU" sz="1100" b="0" kern="1200" dirty="0">
              <a:latin typeface="+mj-lt"/>
              <a:cs typeface="Arial" pitchFamily="34" charset="0"/>
            </a:rPr>
            <a:t>ва</a:t>
          </a:r>
          <a:r>
            <a:rPr lang="ru-RU" sz="1100" b="0" kern="1200" spc="-46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и земл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→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ш</a:t>
          </a:r>
          <a:r>
            <a:rPr lang="ru-RU" sz="1100" b="0" kern="1200" spc="-11" dirty="0">
              <a:latin typeface="+mj-lt"/>
              <a:cs typeface="Arial" pitchFamily="34" charset="0"/>
            </a:rPr>
            <a:t>т</a:t>
          </a:r>
          <a:r>
            <a:rPr lang="ru-RU" sz="1100" b="0" kern="1200" dirty="0">
              <a:latin typeface="+mj-lt"/>
              <a:cs typeface="Arial" pitchFamily="34" charset="0"/>
            </a:rPr>
            <a:t>рафные</a:t>
          </a:r>
          <a:r>
            <a:rPr lang="ru-RU" sz="1100" b="0" kern="1200" spc="-23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санк</a:t>
          </a:r>
          <a:r>
            <a:rPr lang="ru-RU" sz="1100" b="0" kern="1200" spc="6" dirty="0">
              <a:latin typeface="+mj-lt"/>
              <a:cs typeface="Arial" pitchFamily="34" charset="0"/>
            </a:rPr>
            <a:t>ц</a:t>
          </a:r>
          <a:r>
            <a:rPr lang="ru-RU" sz="1100" b="0" kern="1200" dirty="0">
              <a:latin typeface="+mj-lt"/>
              <a:cs typeface="Arial" pitchFamily="34" charset="0"/>
            </a:rPr>
            <a:t>и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→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д</a:t>
          </a:r>
          <a:r>
            <a:rPr lang="ru-RU" sz="1100" b="0" kern="1200" spc="6" dirty="0">
              <a:latin typeface="+mj-lt"/>
              <a:cs typeface="Arial" pitchFamily="34" charset="0"/>
            </a:rPr>
            <a:t>р</a:t>
          </a:r>
          <a:r>
            <a:rPr lang="ru-RU" sz="1100" b="0" kern="1200" dirty="0">
              <a:latin typeface="+mj-lt"/>
              <a:cs typeface="Arial" pitchFamily="34" charset="0"/>
            </a:rPr>
            <a:t>угие</a:t>
          </a:r>
          <a:endParaRPr lang="ru-RU" sz="1100" b="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>
        <a:off x="3011341" y="116369"/>
        <a:ext cx="2774285" cy="1600731"/>
      </dsp:txXfrm>
    </dsp:sp>
    <dsp:sp modelId="{5BC4D538-C1B1-482C-A520-E44BA2CDCBDB}">
      <dsp:nvSpPr>
        <dsp:cNvPr id="0" name=""/>
        <dsp:cNvSpPr/>
      </dsp:nvSpPr>
      <dsp:spPr>
        <a:xfrm rot="19500000">
          <a:off x="5195671" y="2472601"/>
          <a:ext cx="1939341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95C69-D32E-49CE-B5C8-3ADC5A9B692D}">
      <dsp:nvSpPr>
        <dsp:cNvPr id="0" name=""/>
        <dsp:cNvSpPr/>
      </dsp:nvSpPr>
      <dsp:spPr>
        <a:xfrm>
          <a:off x="5798381" y="1439366"/>
          <a:ext cx="2322536" cy="1621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>
              <a:solidFill>
                <a:srgbClr val="0070C0"/>
              </a:solidFill>
              <a:latin typeface="+mj-lt"/>
              <a:cs typeface="Arial" pitchFamily="34" charset="0"/>
            </a:rPr>
            <a:t>Безвозмездные поступления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spc="-11" dirty="0">
              <a:latin typeface="+mj-lt"/>
              <a:cs typeface="Arial" pitchFamily="34" charset="0"/>
            </a:rPr>
            <a:t>П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ступле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ия</a:t>
          </a:r>
          <a:r>
            <a:rPr lang="ru-RU" sz="1100" b="0" kern="1200" spc="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от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д</a:t>
          </a:r>
          <a:r>
            <a:rPr lang="ru-RU" sz="1100" b="0" kern="1200" spc="-23" dirty="0">
              <a:latin typeface="+mj-lt"/>
              <a:cs typeface="Arial" pitchFamily="34" charset="0"/>
            </a:rPr>
            <a:t>р</a:t>
          </a:r>
          <a:r>
            <a:rPr lang="ru-RU" sz="1100" b="0" kern="1200" spc="-11" dirty="0">
              <a:latin typeface="+mj-lt"/>
              <a:cs typeface="Arial" pitchFamily="34" charset="0"/>
            </a:rPr>
            <a:t>угих бюджетов бюджетн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й системы </a:t>
          </a:r>
          <a:r>
            <a:rPr lang="ru-RU" sz="1100" b="0" kern="1200" spc="-17" dirty="0">
              <a:latin typeface="+mj-lt"/>
              <a:cs typeface="Arial" pitchFamily="34" charset="0"/>
            </a:rPr>
            <a:t>(межбю</a:t>
          </a:r>
          <a:r>
            <a:rPr lang="ru-RU" sz="1100" b="0" kern="1200" spc="-23" dirty="0">
              <a:latin typeface="+mj-lt"/>
              <a:cs typeface="Arial" pitchFamily="34" charset="0"/>
            </a:rPr>
            <a:t>д</a:t>
          </a:r>
          <a:r>
            <a:rPr lang="ru-RU" sz="1100" b="0" kern="1200" spc="-11" dirty="0">
              <a:latin typeface="+mj-lt"/>
              <a:cs typeface="Arial" pitchFamily="34" charset="0"/>
            </a:rPr>
            <a:t>жет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ые трансферты), ор</a:t>
          </a:r>
          <a:r>
            <a:rPr lang="ru-RU" sz="1100" b="0" kern="1200" spc="-23" dirty="0">
              <a:latin typeface="+mj-lt"/>
              <a:cs typeface="Arial" pitchFamily="34" charset="0"/>
            </a:rPr>
            <a:t>г</a:t>
          </a:r>
          <a:r>
            <a:rPr lang="ru-RU" sz="1100" b="0" kern="1200" spc="-11" dirty="0">
              <a:latin typeface="+mj-lt"/>
              <a:cs typeface="Arial" pitchFamily="34" charset="0"/>
            </a:rPr>
            <a:t>а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изаций, граж</a:t>
          </a:r>
          <a:r>
            <a:rPr lang="ru-RU" sz="1100" b="0" kern="1200" spc="-23" dirty="0">
              <a:latin typeface="+mj-lt"/>
              <a:cs typeface="Arial" pitchFamily="34" charset="0"/>
            </a:rPr>
            <a:t>д</a:t>
          </a:r>
          <a:r>
            <a:rPr lang="ru-RU" sz="1100" b="0" kern="1200" spc="-11" dirty="0">
              <a:latin typeface="+mj-lt"/>
              <a:cs typeface="Arial" pitchFamily="34" charset="0"/>
            </a:rPr>
            <a:t>ан</a:t>
          </a:r>
          <a:r>
            <a:rPr lang="ru-RU" sz="1100" b="0" kern="1200" spc="-6" dirty="0">
              <a:latin typeface="+mj-lt"/>
              <a:cs typeface="Arial" pitchFamily="34" charset="0"/>
            </a:rPr>
            <a:t> </a:t>
          </a:r>
          <a:r>
            <a:rPr lang="ru-RU" sz="1100" b="0" kern="1200" spc="-17" dirty="0">
              <a:latin typeface="+mj-lt"/>
              <a:cs typeface="Arial" pitchFamily="34" charset="0"/>
            </a:rPr>
            <a:t>(</a:t>
          </a:r>
          <a:r>
            <a:rPr lang="ru-RU" sz="1100" b="0" kern="1200" spc="-11" dirty="0">
              <a:latin typeface="+mj-lt"/>
              <a:cs typeface="Arial" pitchFamily="34" charset="0"/>
            </a:rPr>
            <a:t>кроме</a:t>
          </a:r>
          <a:r>
            <a:rPr lang="ru-RU" sz="1100" b="0" kern="1200" spc="11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нал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говых</a:t>
          </a:r>
          <a:r>
            <a:rPr lang="ru-RU" sz="1100" b="0" kern="1200" spc="-17" dirty="0">
              <a:latin typeface="+mj-lt"/>
              <a:cs typeface="Arial" pitchFamily="34" charset="0"/>
            </a:rPr>
            <a:t> </a:t>
          </a:r>
          <a:r>
            <a:rPr lang="ru-RU" sz="1100" b="0" kern="1200" spc="-11" dirty="0">
              <a:latin typeface="+mj-lt"/>
              <a:cs typeface="Arial" pitchFamily="34" charset="0"/>
            </a:rPr>
            <a:t>и не</a:t>
          </a:r>
          <a:r>
            <a:rPr lang="ru-RU" sz="1100" b="0" kern="1200" spc="-6" dirty="0">
              <a:latin typeface="+mj-lt"/>
              <a:cs typeface="Arial" pitchFamily="34" charset="0"/>
            </a:rPr>
            <a:t>н</a:t>
          </a:r>
          <a:r>
            <a:rPr lang="ru-RU" sz="1100" b="0" kern="1200" spc="-11" dirty="0">
              <a:latin typeface="+mj-lt"/>
              <a:cs typeface="Arial" pitchFamily="34" charset="0"/>
            </a:rPr>
            <a:t>ал</a:t>
          </a:r>
          <a:r>
            <a:rPr lang="ru-RU" sz="1100" b="0" kern="1200" spc="-6" dirty="0">
              <a:latin typeface="+mj-lt"/>
              <a:cs typeface="Arial" pitchFamily="34" charset="0"/>
            </a:rPr>
            <a:t>о</a:t>
          </a:r>
          <a:r>
            <a:rPr lang="ru-RU" sz="1100" b="0" kern="1200" spc="-11" dirty="0">
              <a:latin typeface="+mj-lt"/>
              <a:cs typeface="Arial" pitchFamily="34" charset="0"/>
            </a:rPr>
            <a:t>говых</a:t>
          </a:r>
          <a:r>
            <a:rPr lang="ru-RU" sz="1100" b="0" kern="1200" spc="-17" dirty="0">
              <a:latin typeface="+mj-lt"/>
              <a:cs typeface="Arial" pitchFamily="34" charset="0"/>
            </a:rPr>
            <a:t> д</a:t>
          </a:r>
          <a:r>
            <a:rPr lang="ru-RU" sz="1100" b="0" kern="1200" spc="-11" dirty="0">
              <a:latin typeface="+mj-lt"/>
              <a:cs typeface="Arial" pitchFamily="34" charset="0"/>
            </a:rPr>
            <a:t>охо</a:t>
          </a:r>
          <a:r>
            <a:rPr lang="ru-RU" sz="1100" b="0" kern="1200" spc="-17" dirty="0">
              <a:latin typeface="+mj-lt"/>
              <a:cs typeface="Arial" pitchFamily="34" charset="0"/>
            </a:rPr>
            <a:t>д</a:t>
          </a:r>
          <a:r>
            <a:rPr lang="ru-RU" sz="1100" b="0" kern="1200" spc="-11" dirty="0">
              <a:latin typeface="+mj-lt"/>
              <a:cs typeface="Arial" pitchFamily="34" charset="0"/>
            </a:rPr>
            <a:t>ов)</a:t>
          </a:r>
          <a:endParaRPr lang="ru-RU" sz="1100" b="0" kern="1200" dirty="0">
            <a:latin typeface="+mj-lt"/>
            <a:cs typeface="Arial" pitchFamily="34" charset="0"/>
          </a:endParaRPr>
        </a:p>
      </dsp:txBody>
      <dsp:txXfrm>
        <a:off x="5845866" y="1486851"/>
        <a:ext cx="2227566" cy="152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5FE9A-3B6A-4B94-8930-0A5220A0966E}">
      <dsp:nvSpPr>
        <dsp:cNvPr id="0" name=""/>
        <dsp:cNvSpPr/>
      </dsp:nvSpPr>
      <dsp:spPr>
        <a:xfrm>
          <a:off x="39148" y="379402"/>
          <a:ext cx="2448687" cy="3784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11" dirty="0">
              <a:latin typeface="+mj-lt"/>
              <a:cs typeface="Arial" pitchFamily="34" charset="0"/>
            </a:rPr>
            <a:t>Установлены Налоговым кодексом и обяза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11" dirty="0">
              <a:latin typeface="+mj-lt"/>
              <a:cs typeface="Arial" pitchFamily="34" charset="0"/>
            </a:rPr>
            <a:t>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7" dirty="0">
              <a:latin typeface="+mj-lt"/>
              <a:cs typeface="Arial" pitchFamily="34" charset="0"/>
            </a:rPr>
            <a:t>ы </a:t>
          </a:r>
          <a:r>
            <a:rPr lang="ru-RU" sz="1100" b="1" kern="1200" spc="-11" dirty="0">
              <a:latin typeface="+mj-lt"/>
              <a:cs typeface="Arial" pitchFamily="34" charset="0"/>
            </a:rPr>
            <a:t>к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упла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 на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всей</a:t>
          </a:r>
          <a:r>
            <a:rPr lang="ru-RU" sz="1100" b="1" kern="1200" spc="-17" dirty="0">
              <a:latin typeface="+mj-lt"/>
              <a:cs typeface="Arial" pitchFamily="34" charset="0"/>
            </a:rPr>
            <a:t> 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ер</a:t>
          </a:r>
          <a:r>
            <a:rPr lang="ru-RU" sz="1100" b="1" kern="1200" spc="-23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и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о</a:t>
          </a:r>
          <a:r>
            <a:rPr lang="ru-RU" sz="1100" b="1" kern="1200" spc="-17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ии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3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о</a:t>
          </a:r>
          <a:r>
            <a:rPr lang="ru-RU" sz="1100" b="1" kern="1200" spc="-23" dirty="0">
              <a:latin typeface="+mj-lt"/>
              <a:cs typeface="Arial" pitchFamily="34" charset="0"/>
            </a:rPr>
            <a:t>с</a:t>
          </a:r>
          <a:r>
            <a:rPr lang="ru-RU" sz="1100" b="1" kern="1200" spc="-11" dirty="0">
              <a:latin typeface="+mj-lt"/>
              <a:cs typeface="Arial" pitchFamily="34" charset="0"/>
            </a:rPr>
            <a:t>сийс</a:t>
          </a:r>
          <a:r>
            <a:rPr lang="ru-RU" sz="1100" b="1" kern="1200" spc="-34" dirty="0">
              <a:latin typeface="+mj-lt"/>
              <a:cs typeface="Arial" pitchFamily="34" charset="0"/>
            </a:rPr>
            <a:t>к</a:t>
          </a:r>
          <a:r>
            <a:rPr lang="ru-RU" sz="1100" b="1" kern="1200" spc="-11" dirty="0">
              <a:latin typeface="+mj-lt"/>
              <a:cs typeface="Arial" pitchFamily="34" charset="0"/>
            </a:rPr>
            <a:t>ой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3" dirty="0">
              <a:latin typeface="+mj-lt"/>
              <a:cs typeface="Arial" pitchFamily="34" charset="0"/>
            </a:rPr>
            <a:t>Ф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34" dirty="0">
              <a:latin typeface="+mj-lt"/>
              <a:cs typeface="Arial" pitchFamily="34" charset="0"/>
            </a:rPr>
            <a:t>д</a:t>
          </a:r>
          <a:r>
            <a:rPr lang="ru-RU" sz="1100" b="1" kern="1200" spc="-11" dirty="0">
              <a:latin typeface="+mj-lt"/>
              <a:cs typeface="Arial" pitchFamily="34" charset="0"/>
            </a:rPr>
            <a:t>ерации,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spc="-6" dirty="0">
            <a:solidFill>
              <a:schemeClr val="accent1">
                <a:lumMod val="50000"/>
              </a:schemeClr>
            </a:solidFill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6" dirty="0">
              <a:solidFill>
                <a:srgbClr val="00B0F0"/>
              </a:solidFill>
              <a:latin typeface="+mj-lt"/>
              <a:cs typeface="Arial" pitchFamily="34" charset="0"/>
            </a:rPr>
            <a:t>наприм</a:t>
          </a:r>
          <a:r>
            <a:rPr lang="ru-RU" sz="1100" b="1" kern="1200" spc="6" dirty="0">
              <a:solidFill>
                <a:srgbClr val="00B0F0"/>
              </a:solidFill>
              <a:latin typeface="+mj-lt"/>
              <a:cs typeface="Arial" pitchFamily="34" charset="0"/>
            </a:rPr>
            <a:t>е</a:t>
          </a:r>
          <a:r>
            <a:rPr lang="ru-RU" sz="1100" b="1" kern="1200" dirty="0">
              <a:solidFill>
                <a:srgbClr val="00B0F0"/>
              </a:solidFill>
              <a:latin typeface="+mj-lt"/>
              <a:cs typeface="Arial" pitchFamily="34" charset="0"/>
            </a:rPr>
            <a:t>р:</a:t>
          </a:r>
          <a:endParaRPr lang="ru-RU" sz="1100" kern="12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 на прибыль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о</a:t>
          </a:r>
          <a:r>
            <a:rPr lang="ru-RU" sz="1100" b="0" kern="1200" spc="6" dirty="0">
              <a:latin typeface="+mj-lt"/>
              <a:cs typeface="Arial" pitchFamily="34" charset="0"/>
            </a:rPr>
            <a:t>р</a:t>
          </a:r>
          <a:r>
            <a:rPr lang="ru-RU" sz="1100" b="0" kern="1200" spc="-23" dirty="0">
              <a:latin typeface="+mj-lt"/>
              <a:cs typeface="Arial" pitchFamily="34" charset="0"/>
            </a:rPr>
            <a:t>г</a:t>
          </a:r>
          <a:r>
            <a:rPr lang="ru-RU" sz="1100" b="0" kern="1200" dirty="0">
              <a:latin typeface="+mj-lt"/>
              <a:cs typeface="Arial" pitchFamily="34" charset="0"/>
            </a:rPr>
            <a:t>аниза</a:t>
          </a:r>
          <a:r>
            <a:rPr lang="ru-RU" sz="1100" b="0" kern="1200" spc="-11" dirty="0">
              <a:latin typeface="+mj-lt"/>
              <a:cs typeface="Arial" pitchFamily="34" charset="0"/>
            </a:rPr>
            <a:t>ц</a:t>
          </a:r>
          <a:r>
            <a:rPr lang="ru-RU" sz="1100" b="0" kern="1200" dirty="0">
              <a:latin typeface="+mj-lt"/>
              <a:cs typeface="Arial" pitchFamily="34" charset="0"/>
            </a:rPr>
            <a:t>и</a:t>
          </a:r>
          <a:r>
            <a:rPr lang="ru-RU" sz="1100" b="0" kern="1200" spc="6" dirty="0">
              <a:latin typeface="+mj-lt"/>
              <a:cs typeface="Arial" pitchFamily="34" charset="0"/>
            </a:rPr>
            <a:t>й</a:t>
          </a:r>
          <a:r>
            <a:rPr lang="ru-RU" sz="1100" b="0" kern="1200" dirty="0">
              <a:latin typeface="+mj-lt"/>
              <a:cs typeface="Arial" pitchFamily="34" charset="0"/>
            </a:rPr>
            <a:t>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 на </a:t>
          </a:r>
          <a:r>
            <a:rPr lang="ru-RU" sz="1100" b="0" kern="1200" spc="-17" dirty="0">
              <a:latin typeface="+mj-lt"/>
              <a:cs typeface="Arial" pitchFamily="34" charset="0"/>
            </a:rPr>
            <a:t>д</a:t>
          </a:r>
          <a:r>
            <a:rPr lang="ru-RU" sz="1100" b="0" kern="1200" spc="-23" dirty="0">
              <a:latin typeface="+mj-lt"/>
              <a:cs typeface="Arial" pitchFamily="34" charset="0"/>
            </a:rPr>
            <a:t>о</a:t>
          </a:r>
          <a:r>
            <a:rPr lang="ru-RU" sz="1100" b="0" kern="1200" spc="-40" dirty="0">
              <a:latin typeface="+mj-lt"/>
              <a:cs typeface="Arial" pitchFamily="34" charset="0"/>
            </a:rPr>
            <a:t>х</a:t>
          </a:r>
          <a:r>
            <a:rPr lang="ru-RU" sz="1100" b="0" kern="1200" spc="-51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ды физ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че</a:t>
          </a:r>
          <a:r>
            <a:rPr lang="ru-RU" sz="1100" b="0" kern="1200" spc="6" dirty="0">
              <a:latin typeface="+mj-lt"/>
              <a:cs typeface="Arial" pitchFamily="34" charset="0"/>
            </a:rPr>
            <a:t>с</a:t>
          </a:r>
          <a:r>
            <a:rPr lang="ru-RU" sz="1100" b="0" kern="1200" dirty="0">
              <a:latin typeface="+mj-lt"/>
              <a:cs typeface="Arial" pitchFamily="34" charset="0"/>
            </a:rPr>
            <a:t>к</a:t>
          </a:r>
          <a:r>
            <a:rPr lang="ru-RU" sz="1100" b="0" kern="1200" spc="-11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х</a:t>
          </a:r>
          <a:r>
            <a:rPr lang="ru-RU" sz="1100" b="0" kern="1200" spc="-40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л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spc="17" dirty="0">
              <a:latin typeface="+mj-lt"/>
              <a:cs typeface="Arial" pitchFamily="34" charset="0"/>
            </a:rPr>
            <a:t>ц</a:t>
          </a:r>
          <a:r>
            <a:rPr lang="ru-RU" sz="1100" b="0" kern="1200" dirty="0">
              <a:latin typeface="+mj-lt"/>
              <a:cs typeface="Arial" pitchFamily="34" charset="0"/>
            </a:rPr>
            <a:t>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Ак</a:t>
          </a:r>
          <a:r>
            <a:rPr lang="ru-RU" sz="1100" b="0" kern="1200" spc="-11" dirty="0">
              <a:latin typeface="+mj-lt"/>
              <a:cs typeface="Arial" pitchFamily="34" charset="0"/>
            </a:rPr>
            <a:t>ц</a:t>
          </a:r>
          <a:r>
            <a:rPr lang="ru-RU" sz="1100" b="0" kern="1200" dirty="0">
              <a:latin typeface="+mj-lt"/>
              <a:cs typeface="Arial" pitchFamily="34" charset="0"/>
            </a:rPr>
            <a:t>изы</a:t>
          </a:r>
        </a:p>
      </dsp:txBody>
      <dsp:txXfrm>
        <a:off x="110868" y="451122"/>
        <a:ext cx="2305247" cy="3641166"/>
      </dsp:txXfrm>
    </dsp:sp>
    <dsp:sp modelId="{E7FBDB50-69C0-43D4-B518-5792AE07DE64}">
      <dsp:nvSpPr>
        <dsp:cNvPr id="0" name=""/>
        <dsp:cNvSpPr/>
      </dsp:nvSpPr>
      <dsp:spPr>
        <a:xfrm>
          <a:off x="2966652" y="1093782"/>
          <a:ext cx="2448687" cy="2970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11" dirty="0">
              <a:latin typeface="+mj-lt"/>
              <a:cs typeface="Arial" pitchFamily="34" charset="0"/>
            </a:rPr>
            <a:t>Установлены Налоговым кодексом и за</a:t>
          </a:r>
          <a:r>
            <a:rPr lang="ru-RU" sz="1100" b="1" kern="1200" spc="-34" dirty="0">
              <a:latin typeface="+mj-lt"/>
              <a:cs typeface="Arial" pitchFamily="34" charset="0"/>
            </a:rPr>
            <a:t>к</a:t>
          </a:r>
          <a:r>
            <a:rPr lang="ru-RU" sz="1100" b="1" kern="1200" spc="-11" dirty="0">
              <a:latin typeface="+mj-lt"/>
              <a:cs typeface="Arial" pitchFamily="34" charset="0"/>
            </a:rPr>
            <a:t>онами</a:t>
          </a:r>
          <a:r>
            <a:rPr lang="ru-RU" sz="1100" b="1" kern="1200" spc="-23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субъек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ов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3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о</a:t>
          </a:r>
          <a:r>
            <a:rPr lang="ru-RU" sz="1100" b="1" kern="1200" spc="-23" dirty="0">
              <a:latin typeface="+mj-lt"/>
              <a:cs typeface="Arial" pitchFamily="34" charset="0"/>
            </a:rPr>
            <a:t>с</a:t>
          </a:r>
          <a:r>
            <a:rPr lang="ru-RU" sz="1100" b="1" kern="1200" spc="-11" dirty="0">
              <a:latin typeface="+mj-lt"/>
              <a:cs typeface="Arial" pitchFamily="34" charset="0"/>
            </a:rPr>
            <a:t>сийс</a:t>
          </a:r>
          <a:r>
            <a:rPr lang="ru-RU" sz="1100" b="1" kern="1200" spc="-34" dirty="0">
              <a:latin typeface="+mj-lt"/>
              <a:cs typeface="Arial" pitchFamily="34" charset="0"/>
            </a:rPr>
            <a:t>к</a:t>
          </a:r>
          <a:r>
            <a:rPr lang="ru-RU" sz="1100" b="1" kern="1200" spc="-11" dirty="0">
              <a:latin typeface="+mj-lt"/>
              <a:cs typeface="Arial" pitchFamily="34" charset="0"/>
            </a:rPr>
            <a:t>ой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3" dirty="0">
              <a:latin typeface="+mj-lt"/>
              <a:cs typeface="Arial" pitchFamily="34" charset="0"/>
            </a:rPr>
            <a:t>Ф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34" dirty="0">
              <a:latin typeface="+mj-lt"/>
              <a:cs typeface="Arial" pitchFamily="34" charset="0"/>
            </a:rPr>
            <a:t>д</a:t>
          </a:r>
          <a:r>
            <a:rPr lang="ru-RU" sz="1100" b="1" kern="1200" spc="-11" dirty="0">
              <a:latin typeface="+mj-lt"/>
              <a:cs typeface="Arial" pitchFamily="34" charset="0"/>
            </a:rPr>
            <a:t>ерации</a:t>
          </a:r>
          <a:r>
            <a:rPr lang="ru-RU" sz="1100" b="1" kern="1200" spc="23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и обяза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11" dirty="0">
              <a:latin typeface="+mj-lt"/>
              <a:cs typeface="Arial" pitchFamily="34" charset="0"/>
            </a:rPr>
            <a:t>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7" dirty="0">
              <a:latin typeface="+mj-lt"/>
              <a:cs typeface="Arial" pitchFamily="34" charset="0"/>
            </a:rPr>
            <a:t>ы </a:t>
          </a:r>
          <a:r>
            <a:rPr lang="ru-RU" sz="1100" b="1" kern="1200" spc="-11" dirty="0">
              <a:latin typeface="+mj-lt"/>
              <a:cs typeface="Arial" pitchFamily="34" charset="0"/>
            </a:rPr>
            <a:t>к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упла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</a:t>
          </a:r>
          <a:r>
            <a:rPr lang="ru-RU" sz="1100" b="1" kern="1200" spc="-17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на со</a:t>
          </a:r>
          <a:r>
            <a:rPr lang="ru-RU" sz="1100" b="1" kern="1200" spc="-23" dirty="0">
              <a:latin typeface="+mj-lt"/>
              <a:cs typeface="Arial" pitchFamily="34" charset="0"/>
            </a:rPr>
            <a:t>о</a:t>
          </a:r>
          <a:r>
            <a:rPr lang="ru-RU" sz="1100" b="1" kern="1200" spc="-11" dirty="0">
              <a:latin typeface="+mj-lt"/>
              <a:cs typeface="Arial" pitchFamily="34" charset="0"/>
            </a:rPr>
            <a:t>тве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ст</a:t>
          </a:r>
          <a:r>
            <a:rPr lang="ru-RU" sz="1100" b="1" kern="1200" spc="-23" dirty="0">
              <a:latin typeface="+mj-lt"/>
              <a:cs typeface="Arial" pitchFamily="34" charset="0"/>
            </a:rPr>
            <a:t>в</a:t>
          </a:r>
          <a:r>
            <a:rPr lang="ru-RU" sz="1100" b="1" kern="1200" spc="-11" dirty="0">
              <a:latin typeface="+mj-lt"/>
              <a:cs typeface="Arial" pitchFamily="34" charset="0"/>
            </a:rPr>
            <a:t>ующих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ер</a:t>
          </a:r>
          <a:r>
            <a:rPr lang="ru-RU" sz="1100" b="1" kern="1200" spc="-23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и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о</a:t>
          </a:r>
          <a:r>
            <a:rPr lang="ru-RU" sz="1100" b="1" kern="1200" spc="-17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иях</a:t>
          </a:r>
          <a:r>
            <a:rPr lang="ru-RU" sz="1100" b="1" kern="1200" spc="4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субъек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ов</a:t>
          </a:r>
          <a:r>
            <a:rPr lang="ru-RU" sz="1100" b="1" kern="1200" spc="-17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Р</a:t>
          </a:r>
          <a:r>
            <a:rPr lang="ru-RU" sz="1100" b="1" kern="1200" spc="-143" dirty="0">
              <a:latin typeface="+mj-lt"/>
              <a:cs typeface="Arial" pitchFamily="34" charset="0"/>
            </a:rPr>
            <a:t>Ф</a:t>
          </a:r>
          <a:r>
            <a:rPr lang="ru-RU" sz="1100" b="1" kern="1200" spc="-6" dirty="0">
              <a:latin typeface="+mj-lt"/>
              <a:cs typeface="Arial" pitchFamily="34" charset="0"/>
            </a:rPr>
            <a:t>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spc="-6" dirty="0"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6" dirty="0">
              <a:solidFill>
                <a:srgbClr val="00B0F0"/>
              </a:solidFill>
              <a:latin typeface="+mj-lt"/>
              <a:cs typeface="Arial" pitchFamily="34" charset="0"/>
            </a:rPr>
            <a:t>наприм</a:t>
          </a:r>
          <a:r>
            <a:rPr lang="ru-RU" sz="1100" b="1" kern="1200" spc="6" dirty="0">
              <a:solidFill>
                <a:srgbClr val="00B0F0"/>
              </a:solidFill>
              <a:latin typeface="+mj-lt"/>
              <a:cs typeface="Arial" pitchFamily="34" charset="0"/>
            </a:rPr>
            <a:t>е</a:t>
          </a:r>
          <a:r>
            <a:rPr lang="ru-RU" sz="1100" b="1" kern="1200" dirty="0">
              <a:solidFill>
                <a:srgbClr val="00B0F0"/>
              </a:solidFill>
              <a:latin typeface="+mj-lt"/>
              <a:cs typeface="Arial" pitchFamily="34" charset="0"/>
            </a:rPr>
            <a:t>р:</a:t>
          </a:r>
          <a:endParaRPr lang="ru-RU" sz="1100" kern="12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 на 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spc="-17" dirty="0">
              <a:latin typeface="+mj-lt"/>
              <a:cs typeface="Arial" pitchFamily="34" charset="0"/>
            </a:rPr>
            <a:t>м</a:t>
          </a:r>
          <a:r>
            <a:rPr lang="ru-RU" sz="1100" b="0" kern="1200" dirty="0">
              <a:latin typeface="+mj-lt"/>
              <a:cs typeface="Arial" pitchFamily="34" charset="0"/>
            </a:rPr>
            <a:t>у</a:t>
          </a:r>
          <a:r>
            <a:rPr lang="ru-RU" sz="1100" b="0" kern="1200" spc="-23" dirty="0">
              <a:latin typeface="+mj-lt"/>
              <a:cs typeface="Arial" pitchFamily="34" charset="0"/>
            </a:rPr>
            <a:t>щ</a:t>
          </a:r>
          <a:r>
            <a:rPr lang="ru-RU" sz="1100" b="0" kern="1200" spc="6" dirty="0">
              <a:latin typeface="+mj-lt"/>
              <a:cs typeface="Arial" pitchFamily="34" charset="0"/>
            </a:rPr>
            <a:t>е</a:t>
          </a:r>
          <a:r>
            <a:rPr lang="ru-RU" sz="1100" b="0" kern="1200" dirty="0">
              <a:latin typeface="+mj-lt"/>
              <a:cs typeface="Arial" pitchFamily="34" charset="0"/>
            </a:rPr>
            <a:t>ст</a:t>
          </a:r>
          <a:r>
            <a:rPr lang="ru-RU" sz="1100" b="0" kern="1200" spc="-11" dirty="0">
              <a:latin typeface="+mj-lt"/>
              <a:cs typeface="Arial" pitchFamily="34" charset="0"/>
            </a:rPr>
            <a:t>в</a:t>
          </a:r>
          <a:r>
            <a:rPr lang="ru-RU" sz="1100" b="0" kern="1200" dirty="0">
              <a:latin typeface="+mj-lt"/>
              <a:cs typeface="Arial" pitchFamily="34" charset="0"/>
            </a:rPr>
            <a:t>о о</a:t>
          </a:r>
          <a:r>
            <a:rPr lang="ru-RU" sz="1100" b="0" kern="1200" spc="6" dirty="0">
              <a:latin typeface="+mj-lt"/>
              <a:cs typeface="Arial" pitchFamily="34" charset="0"/>
            </a:rPr>
            <a:t>р</a:t>
          </a:r>
          <a:r>
            <a:rPr lang="ru-RU" sz="1100" b="0" kern="1200" spc="-17" dirty="0">
              <a:latin typeface="+mj-lt"/>
              <a:cs typeface="Arial" pitchFamily="34" charset="0"/>
            </a:rPr>
            <a:t>г</a:t>
          </a:r>
          <a:r>
            <a:rPr lang="ru-RU" sz="1100" b="0" kern="1200" dirty="0">
              <a:latin typeface="+mj-lt"/>
              <a:cs typeface="Arial" pitchFamily="34" charset="0"/>
            </a:rPr>
            <a:t>ан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за</a:t>
          </a:r>
          <a:r>
            <a:rPr lang="ru-RU" sz="1100" b="0" kern="1200" spc="-11" dirty="0">
              <a:latin typeface="+mj-lt"/>
              <a:cs typeface="Arial" pitchFamily="34" charset="0"/>
            </a:rPr>
            <a:t>ц</a:t>
          </a:r>
          <a:r>
            <a:rPr lang="ru-RU" sz="1100" b="0" kern="1200" dirty="0">
              <a:latin typeface="+mj-lt"/>
              <a:cs typeface="Arial" pitchFamily="34" charset="0"/>
            </a:rPr>
            <a:t>ий;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Трансп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р</a:t>
          </a:r>
          <a:r>
            <a:rPr lang="ru-RU" sz="1100" b="0" kern="1200" spc="-11" dirty="0">
              <a:latin typeface="+mj-lt"/>
              <a:cs typeface="Arial" pitchFamily="34" charset="0"/>
            </a:rPr>
            <a:t>т</a:t>
          </a:r>
          <a:r>
            <a:rPr lang="ru-RU" sz="1100" b="0" kern="1200" dirty="0">
              <a:latin typeface="+mj-lt"/>
              <a:cs typeface="Arial" pitchFamily="34" charset="0"/>
            </a:rPr>
            <a:t>ный</a:t>
          </a:r>
          <a:r>
            <a:rPr lang="ru-RU" sz="1100" b="0" kern="1200" spc="-23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</a:t>
          </a:r>
        </a:p>
      </dsp:txBody>
      <dsp:txXfrm>
        <a:off x="3038372" y="1165502"/>
        <a:ext cx="2305247" cy="2827136"/>
      </dsp:txXfrm>
    </dsp:sp>
    <dsp:sp modelId="{6A527B75-9850-4D28-9BE4-5B04482C97A1}">
      <dsp:nvSpPr>
        <dsp:cNvPr id="0" name=""/>
        <dsp:cNvSpPr/>
      </dsp:nvSpPr>
      <dsp:spPr>
        <a:xfrm>
          <a:off x="5989410" y="1646231"/>
          <a:ext cx="2448687" cy="2363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11" dirty="0">
              <a:latin typeface="+mj-lt"/>
              <a:cs typeface="Arial" pitchFamily="34" charset="0"/>
            </a:rPr>
            <a:t>Установлены Налоговым кодексом и но</a:t>
          </a:r>
          <a:r>
            <a:rPr lang="ru-RU" sz="1100" b="1" kern="1200" spc="-23" dirty="0">
              <a:latin typeface="+mj-lt"/>
              <a:cs typeface="Arial" pitchFamily="34" charset="0"/>
            </a:rPr>
            <a:t>р</a:t>
          </a:r>
          <a:r>
            <a:rPr lang="ru-RU" sz="1100" b="1" kern="1200" spc="-11" dirty="0">
              <a:latin typeface="+mj-lt"/>
              <a:cs typeface="Arial" pitchFamily="34" charset="0"/>
            </a:rPr>
            <a:t>мативными</a:t>
          </a:r>
          <a:r>
            <a:rPr lang="ru-RU" sz="1100" b="1" kern="1200" spc="-17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актами п</a:t>
          </a:r>
          <a:r>
            <a:rPr lang="ru-RU" sz="1100" b="1" kern="1200" spc="-17" dirty="0">
              <a:latin typeface="+mj-lt"/>
              <a:cs typeface="Arial" pitchFamily="34" charset="0"/>
            </a:rPr>
            <a:t>р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34" dirty="0">
              <a:latin typeface="+mj-lt"/>
              <a:cs typeface="Arial" pitchFamily="34" charset="0"/>
            </a:rPr>
            <a:t>д</a:t>
          </a:r>
          <a:r>
            <a:rPr lang="ru-RU" sz="1100" b="1" kern="1200" spc="-11" dirty="0">
              <a:latin typeface="+mj-lt"/>
              <a:cs typeface="Arial" pitchFamily="34" charset="0"/>
            </a:rPr>
            <a:t>стави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11" dirty="0">
              <a:latin typeface="+mj-lt"/>
              <a:cs typeface="Arial" pitchFamily="34" charset="0"/>
            </a:rPr>
            <a:t>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1" dirty="0">
              <a:latin typeface="+mj-lt"/>
              <a:cs typeface="Arial" pitchFamily="34" charset="0"/>
            </a:rPr>
            <a:t>ых о</a:t>
          </a:r>
          <a:r>
            <a:rPr lang="ru-RU" sz="1100" b="1" kern="1200" spc="-17" dirty="0">
              <a:latin typeface="+mj-lt"/>
              <a:cs typeface="Arial" pitchFamily="34" charset="0"/>
            </a:rPr>
            <a:t>рг</a:t>
          </a:r>
          <a:r>
            <a:rPr lang="ru-RU" sz="1100" b="1" kern="1200" spc="-11" dirty="0">
              <a:latin typeface="+mj-lt"/>
              <a:cs typeface="Arial" pitchFamily="34" charset="0"/>
            </a:rPr>
            <a:t>а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1" dirty="0">
              <a:latin typeface="+mj-lt"/>
              <a:cs typeface="Arial" pitchFamily="34" charset="0"/>
            </a:rPr>
            <a:t>ов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9" dirty="0">
              <a:latin typeface="+mj-lt"/>
              <a:cs typeface="Arial" pitchFamily="34" charset="0"/>
            </a:rPr>
            <a:t>м</a:t>
          </a:r>
          <a:r>
            <a:rPr lang="ru-RU" sz="1100" b="1" kern="1200" spc="-11" dirty="0">
              <a:latin typeface="+mj-lt"/>
              <a:cs typeface="Arial" pitchFamily="34" charset="0"/>
            </a:rPr>
            <a:t>униципаль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1" dirty="0">
              <a:latin typeface="+mj-lt"/>
              <a:cs typeface="Arial" pitchFamily="34" charset="0"/>
            </a:rPr>
            <a:t>ых образ</a:t>
          </a:r>
          <a:r>
            <a:rPr lang="ru-RU" sz="1100" b="1" kern="1200" spc="-6" dirty="0">
              <a:latin typeface="+mj-lt"/>
              <a:cs typeface="Arial" pitchFamily="34" charset="0"/>
            </a:rPr>
            <a:t>о</a:t>
          </a:r>
          <a:r>
            <a:rPr lang="ru-RU" sz="1100" b="1" kern="1200" spc="-11" dirty="0">
              <a:latin typeface="+mj-lt"/>
              <a:cs typeface="Arial" pitchFamily="34" charset="0"/>
            </a:rPr>
            <a:t>ваний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и обяза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40" dirty="0">
              <a:latin typeface="+mj-lt"/>
              <a:cs typeface="Arial" pitchFamily="34" charset="0"/>
            </a:rPr>
            <a:t>е</a:t>
          </a:r>
          <a:r>
            <a:rPr lang="ru-RU" sz="1100" b="1" kern="1200" spc="-11" dirty="0">
              <a:latin typeface="+mj-lt"/>
              <a:cs typeface="Arial" pitchFamily="34" charset="0"/>
            </a:rPr>
            <a:t>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7" dirty="0">
              <a:latin typeface="+mj-lt"/>
              <a:cs typeface="Arial" pitchFamily="34" charset="0"/>
            </a:rPr>
            <a:t>ы </a:t>
          </a:r>
          <a:r>
            <a:rPr lang="ru-RU" sz="1100" b="1" kern="1200" spc="-11" dirty="0">
              <a:latin typeface="+mj-lt"/>
              <a:cs typeface="Arial" pitchFamily="34" charset="0"/>
            </a:rPr>
            <a:t>к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упла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</a:t>
          </a:r>
          <a:r>
            <a:rPr lang="ru-RU" sz="1100" b="1" kern="1200" spc="-17" dirty="0">
              <a:latin typeface="+mj-lt"/>
              <a:cs typeface="Arial" pitchFamily="34" charset="0"/>
            </a:rPr>
            <a:t> </a:t>
          </a:r>
          <a:r>
            <a:rPr lang="ru-RU" sz="1100" b="1" kern="1200" spc="-11" dirty="0">
              <a:latin typeface="+mj-lt"/>
              <a:cs typeface="Arial" pitchFamily="34" charset="0"/>
            </a:rPr>
            <a:t>на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е</a:t>
          </a:r>
          <a:r>
            <a:rPr lang="ru-RU" sz="1100" b="1" kern="1200" spc="-23" dirty="0">
              <a:latin typeface="+mj-lt"/>
              <a:cs typeface="Arial" pitchFamily="34" charset="0"/>
            </a:rPr>
            <a:t>рр</a:t>
          </a:r>
          <a:r>
            <a:rPr lang="ru-RU" sz="1100" b="1" kern="1200" spc="-11" dirty="0">
              <a:latin typeface="+mj-lt"/>
              <a:cs typeface="Arial" pitchFamily="34" charset="0"/>
            </a:rPr>
            <a:t>и</a:t>
          </a:r>
          <a:r>
            <a:rPr lang="ru-RU" sz="1100" b="1" kern="1200" spc="-29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ори</a:t>
          </a:r>
          <a:r>
            <a:rPr lang="ru-RU" sz="1100" b="1" kern="1200" spc="-23" dirty="0">
              <a:latin typeface="+mj-lt"/>
              <a:cs typeface="Arial" pitchFamily="34" charset="0"/>
            </a:rPr>
            <a:t>я</a:t>
          </a:r>
          <a:r>
            <a:rPr lang="ru-RU" sz="1100" b="1" kern="1200" spc="-11" dirty="0">
              <a:latin typeface="+mj-lt"/>
              <a:cs typeface="Arial" pitchFamily="34" charset="0"/>
            </a:rPr>
            <a:t>х со</a:t>
          </a:r>
          <a:r>
            <a:rPr lang="ru-RU" sz="1100" b="1" kern="1200" spc="-23" dirty="0">
              <a:latin typeface="+mj-lt"/>
              <a:cs typeface="Arial" pitchFamily="34" charset="0"/>
            </a:rPr>
            <a:t>о</a:t>
          </a:r>
          <a:r>
            <a:rPr lang="ru-RU" sz="1100" b="1" kern="1200" spc="-11" dirty="0">
              <a:latin typeface="+mj-lt"/>
              <a:cs typeface="Arial" pitchFamily="34" charset="0"/>
            </a:rPr>
            <a:t>тве</a:t>
          </a:r>
          <a:r>
            <a:rPr lang="ru-RU" sz="1100" b="1" kern="1200" spc="-23" dirty="0">
              <a:latin typeface="+mj-lt"/>
              <a:cs typeface="Arial" pitchFamily="34" charset="0"/>
            </a:rPr>
            <a:t>т</a:t>
          </a:r>
          <a:r>
            <a:rPr lang="ru-RU" sz="1100" b="1" kern="1200" spc="-11" dirty="0">
              <a:latin typeface="+mj-lt"/>
              <a:cs typeface="Arial" pitchFamily="34" charset="0"/>
            </a:rPr>
            <a:t>ст</a:t>
          </a:r>
          <a:r>
            <a:rPr lang="ru-RU" sz="1100" b="1" kern="1200" spc="-23" dirty="0">
              <a:latin typeface="+mj-lt"/>
              <a:cs typeface="Arial" pitchFamily="34" charset="0"/>
            </a:rPr>
            <a:t>в</a:t>
          </a:r>
          <a:r>
            <a:rPr lang="ru-RU" sz="1100" b="1" kern="1200" spc="-11" dirty="0">
              <a:latin typeface="+mj-lt"/>
              <a:cs typeface="Arial" pitchFamily="34" charset="0"/>
            </a:rPr>
            <a:t>ующих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  <a:r>
            <a:rPr lang="ru-RU" sz="1100" b="1" kern="1200" spc="-29" dirty="0">
              <a:latin typeface="+mj-lt"/>
              <a:cs typeface="Arial" pitchFamily="34" charset="0"/>
            </a:rPr>
            <a:t>м</a:t>
          </a:r>
          <a:r>
            <a:rPr lang="ru-RU" sz="1100" b="1" kern="1200" spc="-11" dirty="0">
              <a:latin typeface="+mj-lt"/>
              <a:cs typeface="Arial" pitchFamily="34" charset="0"/>
            </a:rPr>
            <a:t>униципаль</a:t>
          </a:r>
          <a:r>
            <a:rPr lang="ru-RU" sz="1100" b="1" kern="1200" spc="-6" dirty="0">
              <a:latin typeface="+mj-lt"/>
              <a:cs typeface="Arial" pitchFamily="34" charset="0"/>
            </a:rPr>
            <a:t>н</a:t>
          </a:r>
          <a:r>
            <a:rPr lang="ru-RU" sz="1100" b="1" kern="1200" spc="-11" dirty="0">
              <a:latin typeface="+mj-lt"/>
              <a:cs typeface="Arial" pitchFamily="34" charset="0"/>
            </a:rPr>
            <a:t>ых образ</a:t>
          </a:r>
          <a:r>
            <a:rPr lang="ru-RU" sz="1100" b="1" kern="1200" spc="-6" dirty="0">
              <a:latin typeface="+mj-lt"/>
              <a:cs typeface="Arial" pitchFamily="34" charset="0"/>
            </a:rPr>
            <a:t>о</a:t>
          </a:r>
          <a:r>
            <a:rPr lang="ru-RU" sz="1100" b="1" kern="1200" spc="-11" dirty="0">
              <a:latin typeface="+mj-lt"/>
              <a:cs typeface="Arial" pitchFamily="34" charset="0"/>
            </a:rPr>
            <a:t>ваний,</a:t>
          </a:r>
          <a:r>
            <a:rPr lang="ru-RU" sz="1100" b="1" kern="1200" spc="-6" dirty="0">
              <a:latin typeface="+mj-lt"/>
              <a:cs typeface="Arial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spc="-6" dirty="0">
            <a:solidFill>
              <a:schemeClr val="accent1">
                <a:lumMod val="50000"/>
              </a:schemeClr>
            </a:solidFill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pc="-6" dirty="0">
              <a:solidFill>
                <a:srgbClr val="00B0F0"/>
              </a:solidFill>
              <a:latin typeface="+mj-lt"/>
              <a:cs typeface="Arial" pitchFamily="34" charset="0"/>
            </a:rPr>
            <a:t>н</a:t>
          </a:r>
          <a:r>
            <a:rPr lang="ru-RU" sz="1100" b="1" kern="1200" spc="-11" dirty="0">
              <a:solidFill>
                <a:srgbClr val="00B0F0"/>
              </a:solidFill>
              <a:latin typeface="+mj-lt"/>
              <a:cs typeface="Arial" pitchFamily="34" charset="0"/>
            </a:rPr>
            <a:t>а</a:t>
          </a:r>
          <a:r>
            <a:rPr lang="ru-RU" sz="1100" b="1" kern="1200" dirty="0">
              <a:solidFill>
                <a:srgbClr val="00B0F0"/>
              </a:solidFill>
              <a:latin typeface="+mj-lt"/>
              <a:cs typeface="Arial" pitchFamily="34" charset="0"/>
            </a:rPr>
            <a:t>пример:</a:t>
          </a:r>
          <a:endParaRPr lang="ru-RU" sz="1100" kern="1200" dirty="0">
            <a:solidFill>
              <a:srgbClr val="00B0F0"/>
            </a:solidFill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spc="-11" dirty="0">
              <a:latin typeface="+mj-lt"/>
              <a:cs typeface="Arial" pitchFamily="34" charset="0"/>
            </a:rPr>
            <a:t>Зе</a:t>
          </a:r>
          <a:r>
            <a:rPr lang="ru-RU" sz="1100" b="0" kern="1200" dirty="0">
              <a:latin typeface="+mj-lt"/>
              <a:cs typeface="Arial" pitchFamily="34" charset="0"/>
            </a:rPr>
            <a:t>м</a:t>
          </a:r>
          <a:r>
            <a:rPr lang="ru-RU" sz="1100" b="0" kern="1200" spc="-23" dirty="0">
              <a:latin typeface="+mj-lt"/>
              <a:cs typeface="Arial" pitchFamily="34" charset="0"/>
            </a:rPr>
            <a:t>е</a:t>
          </a:r>
          <a:r>
            <a:rPr lang="ru-RU" sz="1100" b="0" kern="1200" dirty="0">
              <a:latin typeface="+mj-lt"/>
              <a:cs typeface="Arial" pitchFamily="34" charset="0"/>
            </a:rPr>
            <a:t>льный</a:t>
          </a:r>
          <a:r>
            <a:rPr lang="ru-RU" sz="1100" b="0" kern="1200" spc="-23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+mj-lt"/>
              <a:cs typeface="Arial" pitchFamily="34" charset="0"/>
            </a:rPr>
            <a:t>Нал</a:t>
          </a:r>
          <a:r>
            <a:rPr lang="ru-RU" sz="1100" b="0" kern="1200" spc="6" dirty="0">
              <a:latin typeface="+mj-lt"/>
              <a:cs typeface="Arial" pitchFamily="34" charset="0"/>
            </a:rPr>
            <a:t>о</a:t>
          </a:r>
          <a:r>
            <a:rPr lang="ru-RU" sz="1100" b="0" kern="1200" dirty="0">
              <a:latin typeface="+mj-lt"/>
              <a:cs typeface="Arial" pitchFamily="34" charset="0"/>
            </a:rPr>
            <a:t>г на 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spc="-17" dirty="0">
              <a:latin typeface="+mj-lt"/>
              <a:cs typeface="Arial" pitchFamily="34" charset="0"/>
            </a:rPr>
            <a:t>м</a:t>
          </a:r>
          <a:r>
            <a:rPr lang="ru-RU" sz="1100" b="0" kern="1200" dirty="0">
              <a:latin typeface="+mj-lt"/>
              <a:cs typeface="Arial" pitchFamily="34" charset="0"/>
            </a:rPr>
            <a:t>у</a:t>
          </a:r>
          <a:r>
            <a:rPr lang="ru-RU" sz="1100" b="0" kern="1200" spc="-23" dirty="0">
              <a:latin typeface="+mj-lt"/>
              <a:cs typeface="Arial" pitchFamily="34" charset="0"/>
            </a:rPr>
            <a:t>щ</a:t>
          </a:r>
          <a:r>
            <a:rPr lang="ru-RU" sz="1100" b="0" kern="1200" spc="6" dirty="0">
              <a:latin typeface="+mj-lt"/>
              <a:cs typeface="Arial" pitchFamily="34" charset="0"/>
            </a:rPr>
            <a:t>е</a:t>
          </a:r>
          <a:r>
            <a:rPr lang="ru-RU" sz="1100" b="0" kern="1200" dirty="0">
              <a:latin typeface="+mj-lt"/>
              <a:cs typeface="Arial" pitchFamily="34" charset="0"/>
            </a:rPr>
            <a:t>ст</a:t>
          </a:r>
          <a:r>
            <a:rPr lang="ru-RU" sz="1100" b="0" kern="1200" spc="-11" dirty="0">
              <a:latin typeface="+mj-lt"/>
              <a:cs typeface="Arial" pitchFamily="34" charset="0"/>
            </a:rPr>
            <a:t>в</a:t>
          </a:r>
          <a:r>
            <a:rPr lang="ru-RU" sz="1100" b="0" kern="1200" dirty="0">
              <a:latin typeface="+mj-lt"/>
              <a:cs typeface="Arial" pitchFamily="34" charset="0"/>
            </a:rPr>
            <a:t>о физ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че</a:t>
          </a:r>
          <a:r>
            <a:rPr lang="ru-RU" sz="1100" b="0" kern="1200" spc="6" dirty="0">
              <a:latin typeface="+mj-lt"/>
              <a:cs typeface="Arial" pitchFamily="34" charset="0"/>
            </a:rPr>
            <a:t>с</a:t>
          </a:r>
          <a:r>
            <a:rPr lang="ru-RU" sz="1100" b="0" kern="1200" dirty="0">
              <a:latin typeface="+mj-lt"/>
              <a:cs typeface="Arial" pitchFamily="34" charset="0"/>
            </a:rPr>
            <a:t>к</a:t>
          </a:r>
          <a:r>
            <a:rPr lang="ru-RU" sz="1100" b="0" kern="1200" spc="-11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х</a:t>
          </a:r>
          <a:r>
            <a:rPr lang="ru-RU" sz="1100" b="0" kern="1200" spc="-40" dirty="0">
              <a:latin typeface="+mj-lt"/>
              <a:cs typeface="Arial" pitchFamily="34" charset="0"/>
            </a:rPr>
            <a:t> </a:t>
          </a:r>
          <a:r>
            <a:rPr lang="ru-RU" sz="1100" b="0" kern="1200" dirty="0">
              <a:latin typeface="+mj-lt"/>
              <a:cs typeface="Arial" pitchFamily="34" charset="0"/>
            </a:rPr>
            <a:t>л</a:t>
          </a:r>
          <a:r>
            <a:rPr lang="ru-RU" sz="1100" b="0" kern="1200" spc="6" dirty="0">
              <a:latin typeface="+mj-lt"/>
              <a:cs typeface="Arial" pitchFamily="34" charset="0"/>
            </a:rPr>
            <a:t>и</a:t>
          </a:r>
          <a:r>
            <a:rPr lang="ru-RU" sz="1100" b="0" kern="1200" dirty="0">
              <a:latin typeface="+mj-lt"/>
              <a:cs typeface="Arial" pitchFamily="34" charset="0"/>
            </a:rPr>
            <a:t>ц</a:t>
          </a:r>
        </a:p>
      </dsp:txBody>
      <dsp:txXfrm>
        <a:off x="6058632" y="1715453"/>
        <a:ext cx="2310243" cy="2224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0.32058</cdr:x>
      <cdr:y>0.36041</cdr:y>
    </cdr:from>
    <cdr:to>
      <cdr:x>0.40206</cdr:x>
      <cdr:y>0.40916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33420" y="1756337"/>
          <a:ext cx="694765" cy="237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172,3%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11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75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97913C-9491-8E62-92C4-F17FB2F24AE5}"/>
              </a:ext>
            </a:extLst>
          </p:cNvPr>
          <p:cNvSpPr txBox="1"/>
          <p:nvPr/>
        </p:nvSpPr>
        <p:spPr>
          <a:xfrm>
            <a:off x="4892634" y="573932"/>
            <a:ext cx="4833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Helvetica" pitchFamily="2" charset="0"/>
              </a:rPr>
              <a:t>Бюджет для граждан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Helvetica" pitchFamily="2" charset="0"/>
              </a:rPr>
              <a:t>на 2023-2025 годы</a:t>
            </a:r>
          </a:p>
        </p:txBody>
      </p:sp>
      <p:pic>
        <p:nvPicPr>
          <p:cNvPr id="5" name="Picture 2" descr="C:\Users\ahkor\Downloads\image1.jpe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1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86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97913C-9491-8E62-92C4-F17FB2F24AE5}"/>
              </a:ext>
            </a:extLst>
          </p:cNvPr>
          <p:cNvSpPr txBox="1"/>
          <p:nvPr/>
        </p:nvSpPr>
        <p:spPr>
          <a:xfrm>
            <a:off x="855446" y="4094928"/>
            <a:ext cx="3653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Helvetica" pitchFamily="2" charset="0"/>
              </a:rPr>
              <a:t>Бюджет для граждан</a:t>
            </a:r>
          </a:p>
          <a:p>
            <a:r>
              <a:rPr lang="ru-RU" sz="2600" b="1" dirty="0" smtClean="0">
                <a:latin typeface="Helvetica" pitchFamily="2" charset="0"/>
              </a:rPr>
              <a:t>на 2024-2026 годы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4A3706-DDDB-FE9D-0B11-D39D9470D5F3}"/>
              </a:ext>
            </a:extLst>
          </p:cNvPr>
          <p:cNvSpPr txBox="1"/>
          <p:nvPr/>
        </p:nvSpPr>
        <p:spPr>
          <a:xfrm>
            <a:off x="855446" y="4987480"/>
            <a:ext cx="4177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NEUECYR-MEDIUMITALIC" panose="02000503040000020004" pitchFamily="2" charset="0"/>
              </a:rPr>
              <a:t>к проекту  решения «О бюджете  Любытинского муниципального района на 2024 год и на плановый период 2025 и 2026 годов» (2-е чтение)</a:t>
            </a:r>
          </a:p>
        </p:txBody>
      </p:sp>
      <p:pic>
        <p:nvPicPr>
          <p:cNvPr id="2" name="тема для презентации - без слов и бэко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"/>
    </mc:Choice>
    <mc:Fallback xmlns="">
      <p:transition spd="slow" advTm="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54000" y="265043"/>
            <a:ext cx="86698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Нормативы зачисления налогов по уровням бюджета на территории Новгородской области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37384"/>
              </p:ext>
            </p:extLst>
          </p:nvPr>
        </p:nvGraphicFramePr>
        <p:xfrm>
          <a:off x="322794" y="1092198"/>
          <a:ext cx="8558740" cy="552873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67339">
                  <a:extLst>
                    <a:ext uri="{9D8B030D-6E8A-4147-A177-3AD203B41FA5}">
                      <a16:colId xmlns="" xmlns:a16="http://schemas.microsoft.com/office/drawing/2014/main" val="887192933"/>
                    </a:ext>
                  </a:extLst>
                </a:gridCol>
                <a:gridCol w="2886801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919306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109449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264725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211120"/>
              </a:tblGrid>
              <a:tr h="8929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j-lt"/>
                        </a:rPr>
                        <a:t>Налоги и сборы, установленные законодательством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Областной бюджет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Бюджеты поселений гор/сельск.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Бюджеты </a:t>
                      </a:r>
                      <a:r>
                        <a:rPr lang="ru-RU" sz="1200" dirty="0" smtClean="0">
                          <a:latin typeface="+mj-lt"/>
                        </a:rPr>
                        <a:t>округов, районов </a:t>
                      </a:r>
                      <a:r>
                        <a:rPr lang="ru-RU" sz="1200" dirty="0">
                          <a:latin typeface="+mj-lt"/>
                        </a:rPr>
                        <a:t>с тер. гор./сельск. пос.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Бюджет городского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178872">
                <a:tc rowSpan="11"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прибыль организаций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357472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доходы физических лиц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70</a:t>
                      </a:r>
                      <a:r>
                        <a:rPr lang="ru-RU" sz="1200" dirty="0" smtClean="0">
                          <a:latin typeface="+mn-lt"/>
                        </a:rPr>
                        <a:t>% / 59%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</a:t>
                      </a:r>
                      <a:r>
                        <a:rPr lang="ru-RU" sz="1200" dirty="0" smtClean="0">
                          <a:latin typeface="+mn-lt"/>
                        </a:rPr>
                        <a:t>% /9% /2</a:t>
                      </a:r>
                      <a:r>
                        <a:rPr lang="ru-RU" sz="1200" dirty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20</a:t>
                      </a:r>
                      <a:r>
                        <a:rPr lang="ru-RU" sz="1200" dirty="0" smtClean="0">
                          <a:latin typeface="+mn-lt"/>
                        </a:rPr>
                        <a:t>% / 28%/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26% / 19%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15</a:t>
                      </a:r>
                      <a:r>
                        <a:rPr lang="ru-RU" sz="1200" dirty="0" smtClean="0">
                          <a:latin typeface="+mn-lt"/>
                        </a:rPr>
                        <a:t>% / 13%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178872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Акцизы на пиво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323504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Акцизы на алкогольную продукцию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50%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178872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Акцизы на нефтепродукты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90%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535795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добычу общераспространенных полезных ископаемых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97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добычу прочих полезных ископаемых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60%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057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Государственная пошлина (по видам)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5795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20</a:t>
                      </a:r>
                      <a:r>
                        <a:rPr lang="ru-RU" sz="1200" dirty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8</a:t>
                      </a:r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r>
                        <a:rPr lang="ru-RU" sz="1200" dirty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j-lt"/>
                          <a:ea typeface="Calibri"/>
                          <a:cs typeface="Arial" pitchFamily="34" charset="0"/>
                        </a:rPr>
                        <a:t>Налог на профессиональный</a:t>
                      </a:r>
                      <a:r>
                        <a:rPr lang="ru-RU" sz="1200" b="0" baseline="0" dirty="0" smtClean="0">
                          <a:latin typeface="+mj-lt"/>
                          <a:ea typeface="Calibri"/>
                          <a:cs typeface="Arial" pitchFamily="34" charset="0"/>
                        </a:rPr>
                        <a:t> доход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</a:tr>
              <a:tr h="316208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Единый сельскохозяйственный налог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50</a:t>
                      </a:r>
                      <a:r>
                        <a:rPr lang="ru-RU" sz="1200" dirty="0" smtClean="0">
                          <a:latin typeface="+mn-lt"/>
                        </a:rPr>
                        <a:t>% / 30</a:t>
                      </a:r>
                      <a:r>
                        <a:rPr lang="ru-RU" sz="1200" dirty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50</a:t>
                      </a:r>
                      <a:r>
                        <a:rPr lang="ru-RU" sz="1200" dirty="0" smtClean="0">
                          <a:latin typeface="+mn-lt"/>
                        </a:rPr>
                        <a:t>%/ 70</a:t>
                      </a:r>
                      <a:r>
                        <a:rPr lang="ru-RU" sz="1200" dirty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504">
                <a:tc rowSpan="3">
                  <a:txBody>
                    <a:bodyPr/>
                    <a:lstStyle/>
                    <a:p>
                      <a:pPr marL="0" marR="577215" indent="0" algn="ctr">
                        <a:lnSpc>
                          <a:spcPts val="13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имущество организаций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872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игорный бизнес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872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Транспортный налог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7197">
                <a:tc rowSpan="2">
                  <a:txBody>
                    <a:bodyPr/>
                    <a:lstStyle/>
                    <a:p>
                      <a:pPr marL="0" marR="577215" indent="0" algn="ctr">
                        <a:lnSpc>
                          <a:spcPts val="13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Налог на имущество физических лиц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872">
                <a:tc vMerge="1"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Земельный налог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-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100%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5222" marR="35222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075" y="3531452"/>
            <a:ext cx="16287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105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Федеральные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260" y="5594144"/>
            <a:ext cx="16287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105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Региональные</a:t>
            </a:r>
            <a:endParaRPr lang="ru-RU" sz="105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259" y="6202686"/>
            <a:ext cx="16287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105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Местные</a:t>
            </a:r>
            <a:endParaRPr lang="ru-RU" sz="105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"/>
    </mc:Choice>
    <mc:Fallback xmlns="">
      <p:transition spd="slow" advTm="57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D:\инфографика\фирменный стиль мои финансы\ИКОНКИ_Лайфха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590" y="3327401"/>
            <a:ext cx="1042024" cy="1041399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7799" y="275626"/>
            <a:ext cx="88222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Доходы, формирующие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дорожный фонд муниципального района</a:t>
            </a:r>
          </a:p>
          <a:p>
            <a:pPr algn="ctr"/>
            <a:r>
              <a:rPr lang="ru-RU" sz="1600" b="1" i="1" cap="all" spc="4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Пункт 2 решения думы </a:t>
            </a:r>
            <a:r>
              <a:rPr lang="ru-RU" sz="1600" b="1" i="1" cap="all" spc="4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1600" b="1" i="1" cap="all" spc="4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от18.10.2013 №209</a:t>
            </a:r>
          </a:p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</a:p>
          <a:p>
            <a:pPr algn="ctr"/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12509630"/>
              </p:ext>
            </p:extLst>
          </p:nvPr>
        </p:nvGraphicFramePr>
        <p:xfrm>
          <a:off x="967917" y="1159932"/>
          <a:ext cx="6883879" cy="515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"/>
    </mc:Choice>
    <mc:Fallback xmlns="">
      <p:transition spd="slow" advTm="60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D:\инфографика\фирменный стиль мои финансы\ИКОНКИ_Межбюджетные- отношения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61703" y="1896533"/>
            <a:ext cx="3826934" cy="3826934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4733" y="263984"/>
            <a:ext cx="86868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Межбюджетные трансферты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1100" b="1" cap="all" spc="4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это денежные средства, перечисляемые из одного бюджета бюджетной системы Российской Федерации другому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68081"/>
              </p:ext>
            </p:extLst>
          </p:nvPr>
        </p:nvGraphicFramePr>
        <p:xfrm>
          <a:off x="279399" y="1303867"/>
          <a:ext cx="8644467" cy="490053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750734">
                  <a:extLst>
                    <a:ext uri="{9D8B030D-6E8A-4147-A177-3AD203B41FA5}">
                      <a16:colId xmlns:a16="http://schemas.microsoft.com/office/drawing/2014/main" xmlns="" val="887192933"/>
                    </a:ext>
                  </a:extLst>
                </a:gridCol>
                <a:gridCol w="4893733">
                  <a:extLst>
                    <a:ext uri="{9D8B030D-6E8A-4147-A177-3AD203B41FA5}">
                      <a16:colId xmlns:a16="http://schemas.microsoft.com/office/drawing/2014/main" xmlns="" val="1252228530"/>
                    </a:ext>
                  </a:extLst>
                </a:gridCol>
              </a:tblGrid>
              <a:tr h="763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baseline="0" dirty="0">
                          <a:solidFill>
                            <a:srgbClr val="0070C0"/>
                          </a:solidFill>
                          <a:latin typeface="+mj-lt"/>
                        </a:rPr>
                        <a:t>Виды межбюджетных трансфертов</a:t>
                      </a:r>
                      <a:endParaRPr lang="ru-RU" sz="1800" b="1" cap="all" baseline="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baseline="0" dirty="0">
                          <a:solidFill>
                            <a:srgbClr val="0070C0"/>
                          </a:solidFill>
                          <a:latin typeface="+mj-lt"/>
                        </a:rPr>
                        <a:t>Определение</a:t>
                      </a:r>
                      <a:endParaRPr lang="ru-RU" sz="1800" b="1" cap="all" baseline="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414502"/>
                  </a:ext>
                </a:extLst>
              </a:tr>
              <a:tr h="97678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Дотации</a:t>
                      </a:r>
                      <a:endParaRPr lang="ru-RU" sz="1800" b="0" dirty="0" smtClean="0">
                        <a:solidFill>
                          <a:schemeClr val="dk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(от </a:t>
                      </a:r>
                      <a:r>
                        <a:rPr lang="ru-RU" sz="1800" dirty="0">
                          <a:latin typeface="+mj-lt"/>
                        </a:rPr>
                        <a:t>лат. «Dotatio» - дар, пожертвование)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Предоставляются без определения конкретной цели их использования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632539"/>
                  </a:ext>
                </a:extLst>
              </a:tr>
              <a:tr h="98503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Субвенции</a:t>
                      </a:r>
                      <a:endParaRPr lang="ru-RU" sz="1800" b="0" dirty="0">
                        <a:solidFill>
                          <a:schemeClr val="dk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(от </a:t>
                      </a:r>
                      <a:r>
                        <a:rPr lang="ru-RU" sz="1800" dirty="0">
                          <a:latin typeface="+mj-lt"/>
                        </a:rPr>
                        <a:t>лат. «Subvenire» - приходить на помощь)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Предоставляются </a:t>
                      </a:r>
                      <a:r>
                        <a:rPr lang="ru-RU" sz="1800" dirty="0" smtClean="0">
                          <a:latin typeface="+mj-lt"/>
                        </a:rPr>
                        <a:t>на</a:t>
                      </a:r>
                      <a:r>
                        <a:rPr lang="ru-RU" sz="1800" baseline="0" dirty="0" smtClean="0">
                          <a:latin typeface="+mj-lt"/>
                        </a:rPr>
                        <a:t> </a:t>
                      </a:r>
                      <a:r>
                        <a:rPr lang="ru-RU" sz="1800" dirty="0" smtClean="0">
                          <a:latin typeface="+mj-lt"/>
                        </a:rPr>
                        <a:t>финансирование«переданных</a:t>
                      </a:r>
                      <a:r>
                        <a:rPr lang="ru-RU" sz="1800" dirty="0">
                          <a:latin typeface="+mj-lt"/>
                        </a:rPr>
                        <a:t>» другим публично-правовым образованиям полномочий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46654"/>
                  </a:ext>
                </a:extLst>
              </a:tr>
              <a:tr h="8444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Субсидии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(от </a:t>
                      </a:r>
                      <a:r>
                        <a:rPr lang="ru-RU" sz="1800" dirty="0">
                          <a:latin typeface="+mj-lt"/>
                        </a:rPr>
                        <a:t>лат. «Subsidium» -поддержка)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945783"/>
                  </a:ext>
                </a:extLst>
              </a:tr>
              <a:tr h="133039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Иные межбюджетные трансферты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Предоставляются либо на условиях долевого софинансирования,</a:t>
                      </a:r>
                      <a:r>
                        <a:rPr lang="ru-RU" sz="1800" baseline="0" dirty="0" smtClean="0">
                          <a:latin typeface="+mj-lt"/>
                        </a:rPr>
                        <a:t> </a:t>
                      </a:r>
                      <a:r>
                        <a:rPr lang="ru-RU" sz="1800" dirty="0" smtClean="0">
                          <a:latin typeface="+mj-lt"/>
                        </a:rPr>
                        <a:t>либо </a:t>
                      </a:r>
                      <a:r>
                        <a:rPr lang="ru-RU" sz="1800" baseline="0" dirty="0" smtClean="0">
                          <a:latin typeface="+mj-lt"/>
                        </a:rPr>
                        <a:t>софинансирования в полном объеме </a:t>
                      </a:r>
                      <a:r>
                        <a:rPr lang="ru-RU" sz="1800" dirty="0" smtClean="0">
                          <a:latin typeface="+mj-lt"/>
                        </a:rPr>
                        <a:t>расходов</a:t>
                      </a:r>
                      <a:r>
                        <a:rPr lang="ru-RU" sz="1800" baseline="0" dirty="0" smtClean="0">
                          <a:latin typeface="+mj-lt"/>
                        </a:rPr>
                        <a:t> </a:t>
                      </a:r>
                      <a:r>
                        <a:rPr lang="ru-RU" sz="1800" dirty="0" smtClean="0">
                          <a:latin typeface="+mj-lt"/>
                        </a:rPr>
                        <a:t>других бюджетов</a:t>
                      </a:r>
                      <a:endParaRPr lang="ru-RU" sz="1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lt1">
                        <a:alpha val="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3"/>
    </mc:Choice>
    <mc:Fallback xmlns="">
      <p:transition spd="slow" advTm="582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11667" y="0"/>
            <a:ext cx="87122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000" b="1" cap="all" spc="40" dirty="0">
              <a:solidFill>
                <a:srgbClr val="F34840"/>
              </a:solidFill>
              <a:latin typeface="+mj-lt"/>
              <a:cs typeface="Arial" panose="020B0604020202020204" pitchFamily="34" charset="0"/>
              <a:sym typeface="Rasa Medium"/>
            </a:endParaRPr>
          </a:p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Расходы бюджета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1100" b="1" cap="all" spc="4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218397" y="1376891"/>
            <a:ext cx="10092639" cy="18927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4488" marR="17386">
              <a:lnSpc>
                <a:spcPts val="1723"/>
              </a:lnSpc>
            </a:pPr>
            <a:endParaRPr lang="ru-RU" b="1" spc="-11" dirty="0">
              <a:latin typeface="+mj-lt"/>
              <a:cs typeface="Times New Roman"/>
            </a:endParaRPr>
          </a:p>
          <a:p>
            <a:pPr marL="14488" marR="17386">
              <a:lnSpc>
                <a:spcPts val="1723"/>
              </a:lnSpc>
            </a:pPr>
            <a:endParaRPr lang="ru-RU" b="1" spc="-11" dirty="0">
              <a:latin typeface="+mj-lt"/>
              <a:cs typeface="Times New Roman"/>
            </a:endParaRPr>
          </a:p>
          <a:p>
            <a:pPr>
              <a:lnSpc>
                <a:spcPts val="570"/>
              </a:lnSpc>
              <a:spcBef>
                <a:spcPts val="18"/>
              </a:spcBef>
            </a:pPr>
            <a:endParaRPr dirty="0">
              <a:latin typeface="+mj-lt"/>
            </a:endParaRPr>
          </a:p>
          <a:p>
            <a:pPr>
              <a:lnSpc>
                <a:spcPts val="1141"/>
              </a:lnSpc>
            </a:pPr>
            <a:endParaRPr dirty="0">
              <a:latin typeface="+mj-lt"/>
            </a:endParaRPr>
          </a:p>
          <a:p>
            <a:pPr marL="14488" marR="14488" algn="just">
              <a:lnSpc>
                <a:spcPts val="1723"/>
              </a:lnSpc>
            </a:pP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Ф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р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мир</a:t>
            </a: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ван</a:t>
            </a: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и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е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р</a:t>
            </a: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а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</a:t>
            </a:r>
            <a:r>
              <a:rPr sz="1400"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ов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ос</a:t>
            </a:r>
            <a:r>
              <a:rPr sz="1400" spc="-23" dirty="0">
                <a:latin typeface="+mj-lt"/>
                <a:cs typeface="Arial" pitchFamily="34" charset="0"/>
              </a:rPr>
              <a:t>у</a:t>
            </a:r>
            <a:r>
              <a:rPr sz="1400" dirty="0">
                <a:latin typeface="+mj-lt"/>
                <a:cs typeface="Arial" pitchFamily="34" charset="0"/>
              </a:rPr>
              <a:t>ществ</a:t>
            </a:r>
            <a:r>
              <a:rPr sz="1400" spc="-11" dirty="0">
                <a:latin typeface="+mj-lt"/>
                <a:cs typeface="Arial" pitchFamily="34" charset="0"/>
              </a:rPr>
              <a:t>л</a:t>
            </a:r>
            <a:r>
              <a:rPr sz="1400" spc="11" dirty="0">
                <a:latin typeface="+mj-lt"/>
                <a:cs typeface="Arial" pitchFamily="34" charset="0"/>
              </a:rPr>
              <a:t>я</a:t>
            </a:r>
            <a:r>
              <a:rPr sz="1400" dirty="0">
                <a:latin typeface="+mj-lt"/>
                <a:cs typeface="Arial" pitchFamily="34" charset="0"/>
              </a:rPr>
              <a:t>ется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в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с</a:t>
            </a:r>
            <a:r>
              <a:rPr sz="1400" spc="6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от</a:t>
            </a:r>
            <a:r>
              <a:rPr sz="1400" spc="-6" dirty="0">
                <a:latin typeface="+mj-lt"/>
                <a:cs typeface="Arial" pitchFamily="34" charset="0"/>
              </a:rPr>
              <a:t>в</a:t>
            </a:r>
            <a:r>
              <a:rPr sz="1400" dirty="0">
                <a:latin typeface="+mj-lt"/>
                <a:cs typeface="Arial" pitchFamily="34" charset="0"/>
              </a:rPr>
              <a:t>етст</a:t>
            </a:r>
            <a:r>
              <a:rPr sz="1400" spc="-6" dirty="0">
                <a:latin typeface="+mj-lt"/>
                <a:cs typeface="Arial" pitchFamily="34" charset="0"/>
              </a:rPr>
              <a:t>в</a:t>
            </a:r>
            <a:r>
              <a:rPr sz="1400" dirty="0">
                <a:latin typeface="+mj-lt"/>
                <a:cs typeface="Arial" pitchFamily="34" charset="0"/>
              </a:rPr>
              <a:t>ии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с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рас</a:t>
            </a:r>
            <a:r>
              <a:rPr sz="1400" spc="6" dirty="0">
                <a:latin typeface="+mj-lt"/>
                <a:cs typeface="Arial" pitchFamily="34" charset="0"/>
              </a:rPr>
              <a:t>х</a:t>
            </a:r>
            <a:r>
              <a:rPr sz="1400" spc="-11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д</a:t>
            </a:r>
            <a:r>
              <a:rPr sz="1400" spc="-11" dirty="0">
                <a:latin typeface="+mj-lt"/>
                <a:cs typeface="Arial" pitchFamily="34" charset="0"/>
              </a:rPr>
              <a:t>н</a:t>
            </a:r>
            <a:r>
              <a:rPr sz="1400" dirty="0">
                <a:latin typeface="+mj-lt"/>
                <a:cs typeface="Arial" pitchFamily="34" charset="0"/>
              </a:rPr>
              <a:t>ыми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spc="-11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бязате</a:t>
            </a:r>
            <a:r>
              <a:rPr sz="1400" spc="-11" dirty="0">
                <a:latin typeface="+mj-lt"/>
                <a:cs typeface="Arial" pitchFamily="34" charset="0"/>
              </a:rPr>
              <a:t>л</a:t>
            </a:r>
            <a:r>
              <a:rPr sz="1400" spc="-6" dirty="0">
                <a:latin typeface="+mj-lt"/>
                <a:cs typeface="Arial" pitchFamily="34" charset="0"/>
              </a:rPr>
              <a:t>ь</a:t>
            </a:r>
            <a:r>
              <a:rPr sz="1400" dirty="0">
                <a:latin typeface="+mj-lt"/>
                <a:cs typeface="Arial" pitchFamily="34" charset="0"/>
              </a:rPr>
              <a:t>ствами,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4488" marR="14488" algn="just">
              <a:lnSpc>
                <a:spcPts val="1723"/>
              </a:lnSpc>
            </a:pP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11" dirty="0">
                <a:latin typeface="+mj-lt"/>
                <a:cs typeface="Arial" pitchFamily="34" charset="0"/>
              </a:rPr>
              <a:t>б</a:t>
            </a:r>
            <a:r>
              <a:rPr sz="1400" spc="-23" dirty="0">
                <a:latin typeface="+mj-lt"/>
                <a:cs typeface="Arial" pitchFamily="34" charset="0"/>
              </a:rPr>
              <a:t>у</a:t>
            </a:r>
            <a:r>
              <a:rPr sz="1400" spc="11" dirty="0">
                <a:latin typeface="+mj-lt"/>
                <a:cs typeface="Arial" pitchFamily="34" charset="0"/>
              </a:rPr>
              <a:t>с</a:t>
            </a:r>
            <a:r>
              <a:rPr sz="1400" spc="-6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ов</a:t>
            </a:r>
            <a:r>
              <a:rPr sz="1400" spc="-11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енны</a:t>
            </a:r>
            <a:r>
              <a:rPr sz="1400" spc="-17" dirty="0">
                <a:latin typeface="+mj-lt"/>
                <a:cs typeface="Arial" pitchFamily="34" charset="0"/>
              </a:rPr>
              <a:t>м</a:t>
            </a:r>
            <a:r>
              <a:rPr sz="1400" dirty="0">
                <a:latin typeface="+mj-lt"/>
                <a:cs typeface="Arial" pitchFamily="34" charset="0"/>
              </a:rPr>
              <a:t>и </a:t>
            </a:r>
            <a:r>
              <a:rPr sz="1400" spc="-23" dirty="0">
                <a:latin typeface="+mj-lt"/>
                <a:cs typeface="Arial" pitchFamily="34" charset="0"/>
              </a:rPr>
              <a:t>у</a:t>
            </a:r>
            <a:r>
              <a:rPr sz="1400" dirty="0">
                <a:latin typeface="+mj-lt"/>
                <a:cs typeface="Arial" pitchFamily="34" charset="0"/>
              </a:rPr>
              <a:t>с</a:t>
            </a:r>
            <a:r>
              <a:rPr sz="1400" spc="6" dirty="0">
                <a:latin typeface="+mj-lt"/>
                <a:cs typeface="Arial" pitchFamily="34" charset="0"/>
              </a:rPr>
              <a:t>т</a:t>
            </a:r>
            <a:r>
              <a:rPr sz="1400" dirty="0">
                <a:latin typeface="+mj-lt"/>
                <a:cs typeface="Arial" pitchFamily="34" charset="0"/>
              </a:rPr>
              <a:t>анов</a:t>
            </a:r>
            <a:r>
              <a:rPr sz="1400" spc="-11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ен</a:t>
            </a:r>
            <a:r>
              <a:rPr sz="1400" spc="-11" dirty="0">
                <a:latin typeface="+mj-lt"/>
                <a:cs typeface="Arial" pitchFamily="34" charset="0"/>
              </a:rPr>
              <a:t>н</a:t>
            </a:r>
            <a:r>
              <a:rPr sz="1400" dirty="0">
                <a:latin typeface="+mj-lt"/>
                <a:cs typeface="Arial" pitchFamily="34" charset="0"/>
              </a:rPr>
              <a:t>ым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з</a:t>
            </a:r>
            <a:r>
              <a:rPr sz="1400" spc="-17" dirty="0">
                <a:latin typeface="+mj-lt"/>
                <a:cs typeface="Arial" pitchFamily="34" charset="0"/>
              </a:rPr>
              <a:t>а</a:t>
            </a:r>
            <a:r>
              <a:rPr sz="1400" spc="-11" dirty="0">
                <a:latin typeface="+mj-lt"/>
                <a:cs typeface="Arial" pitchFamily="34" charset="0"/>
              </a:rPr>
              <a:t>к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11" dirty="0">
                <a:latin typeface="+mj-lt"/>
                <a:cs typeface="Arial" pitchFamily="34" charset="0"/>
              </a:rPr>
              <a:t>н</a:t>
            </a:r>
            <a:r>
              <a:rPr sz="1400" dirty="0">
                <a:latin typeface="+mj-lt"/>
                <a:cs typeface="Arial" pitchFamily="34" charset="0"/>
              </a:rPr>
              <a:t>одате</a:t>
            </a:r>
            <a:r>
              <a:rPr sz="1400" spc="-6" dirty="0">
                <a:latin typeface="+mj-lt"/>
                <a:cs typeface="Arial" pitchFamily="34" charset="0"/>
              </a:rPr>
              <a:t>ль</a:t>
            </a:r>
            <a:r>
              <a:rPr sz="1400" dirty="0">
                <a:latin typeface="+mj-lt"/>
                <a:cs typeface="Arial" pitchFamily="34" charset="0"/>
              </a:rPr>
              <a:t>ством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ра</a:t>
            </a:r>
            <a:r>
              <a:rPr sz="1400" spc="-17" dirty="0">
                <a:latin typeface="+mj-lt"/>
                <a:cs typeface="Arial" pitchFamily="34" charset="0"/>
              </a:rPr>
              <a:t>з</a:t>
            </a:r>
            <a:r>
              <a:rPr sz="1400" dirty="0">
                <a:latin typeface="+mj-lt"/>
                <a:cs typeface="Arial" pitchFamily="34" charset="0"/>
              </a:rPr>
              <a:t>г</a:t>
            </a:r>
            <a:r>
              <a:rPr sz="1400" spc="6" dirty="0">
                <a:latin typeface="+mj-lt"/>
                <a:cs typeface="Arial" pitchFamily="34" charset="0"/>
              </a:rPr>
              <a:t>р</a:t>
            </a:r>
            <a:r>
              <a:rPr sz="1400" dirty="0">
                <a:latin typeface="+mj-lt"/>
                <a:cs typeface="Arial" pitchFamily="34" charset="0"/>
              </a:rPr>
              <a:t>а</a:t>
            </a:r>
            <a:r>
              <a:rPr sz="1400" spc="-11" dirty="0">
                <a:latin typeface="+mj-lt"/>
                <a:cs typeface="Arial" pitchFamily="34" charset="0"/>
              </a:rPr>
              <a:t>н</a:t>
            </a:r>
            <a:r>
              <a:rPr sz="1400" dirty="0">
                <a:latin typeface="+mj-lt"/>
                <a:cs typeface="Arial" pitchFamily="34" charset="0"/>
              </a:rPr>
              <a:t>ич</a:t>
            </a:r>
            <a:r>
              <a:rPr sz="1400" spc="-11" dirty="0">
                <a:latin typeface="+mj-lt"/>
                <a:cs typeface="Arial" pitchFamily="34" charset="0"/>
              </a:rPr>
              <a:t>е</a:t>
            </a:r>
            <a:r>
              <a:rPr sz="1400" dirty="0">
                <a:latin typeface="+mj-lt"/>
                <a:cs typeface="Arial" pitchFamily="34" charset="0"/>
              </a:rPr>
              <a:t>нием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spc="-11" dirty="0">
                <a:latin typeface="+mj-lt"/>
                <a:cs typeface="Arial" pitchFamily="34" charset="0"/>
              </a:rPr>
              <a:t>п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6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н</a:t>
            </a:r>
            <a:r>
              <a:rPr sz="1400" spc="-11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мо</a:t>
            </a:r>
            <a:r>
              <a:rPr sz="1400" spc="-11" dirty="0">
                <a:latin typeface="+mj-lt"/>
                <a:cs typeface="Arial" pitchFamily="34" charset="0"/>
              </a:rPr>
              <a:t>ч</a:t>
            </a:r>
            <a:r>
              <a:rPr sz="1400" dirty="0">
                <a:latin typeface="+mj-lt"/>
                <a:cs typeface="Arial" pitchFamily="34" charset="0"/>
              </a:rPr>
              <a:t>ий,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4488" marR="14488" algn="just">
              <a:lnSpc>
                <a:spcPts val="1723"/>
              </a:lnSpc>
            </a:pPr>
            <a:r>
              <a:rPr sz="1400" dirty="0">
                <a:latin typeface="+mj-lt"/>
                <a:cs typeface="Arial" pitchFamily="34" charset="0"/>
              </a:rPr>
              <a:t>ис</a:t>
            </a:r>
            <a:r>
              <a:rPr sz="1400" spc="-11" dirty="0">
                <a:latin typeface="+mj-lt"/>
                <a:cs typeface="Arial" pitchFamily="34" charset="0"/>
              </a:rPr>
              <a:t>п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6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н</a:t>
            </a:r>
            <a:r>
              <a:rPr sz="1400" spc="-17" dirty="0">
                <a:latin typeface="+mj-lt"/>
                <a:cs typeface="Arial" pitchFamily="34" charset="0"/>
              </a:rPr>
              <a:t>е</a:t>
            </a:r>
            <a:r>
              <a:rPr sz="1400" dirty="0">
                <a:latin typeface="+mj-lt"/>
                <a:cs typeface="Arial" pitchFamily="34" charset="0"/>
              </a:rPr>
              <a:t>ние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spc="-11" dirty="0">
                <a:latin typeface="+mj-lt"/>
                <a:cs typeface="Arial" pitchFamily="34" charset="0"/>
              </a:rPr>
              <a:t>к</a:t>
            </a:r>
            <a:r>
              <a:rPr sz="1400" dirty="0">
                <a:latin typeface="+mj-lt"/>
                <a:cs typeface="Arial" pitchFamily="34" charset="0"/>
              </a:rPr>
              <a:t>от</a:t>
            </a:r>
            <a:r>
              <a:rPr sz="1400" spc="-11" dirty="0">
                <a:latin typeface="+mj-lt"/>
                <a:cs typeface="Arial" pitchFamily="34" charset="0"/>
              </a:rPr>
              <a:t>оры</a:t>
            </a:r>
            <a:r>
              <a:rPr sz="1400" dirty="0">
                <a:latin typeface="+mj-lt"/>
                <a:cs typeface="Arial" pitchFamily="34" charset="0"/>
              </a:rPr>
              <a:t>х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spc="-11" dirty="0">
                <a:latin typeface="+mj-lt"/>
                <a:cs typeface="Arial" pitchFamily="34" charset="0"/>
              </a:rPr>
              <a:t>д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23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ж</a:t>
            </a:r>
            <a:r>
              <a:rPr sz="1400" spc="-11" dirty="0">
                <a:latin typeface="+mj-lt"/>
                <a:cs typeface="Arial" pitchFamily="34" charset="0"/>
              </a:rPr>
              <a:t>н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spc="-11" dirty="0">
                <a:latin typeface="+mj-lt"/>
                <a:cs typeface="Arial" pitchFamily="34" charset="0"/>
              </a:rPr>
              <a:t>п</a:t>
            </a:r>
            <a:r>
              <a:rPr sz="1400" dirty="0">
                <a:latin typeface="+mj-lt"/>
                <a:cs typeface="Arial" pitchFamily="34" charset="0"/>
              </a:rPr>
              <a:t>р</a:t>
            </a:r>
            <a:r>
              <a:rPr sz="1400" spc="-11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ис</a:t>
            </a:r>
            <a:r>
              <a:rPr sz="1400" spc="-11" dirty="0">
                <a:latin typeface="+mj-lt"/>
                <a:cs typeface="Arial" pitchFamily="34" charset="0"/>
              </a:rPr>
              <a:t>хо</a:t>
            </a:r>
            <a:r>
              <a:rPr sz="1400" dirty="0">
                <a:latin typeface="+mj-lt"/>
                <a:cs typeface="Arial" pitchFamily="34" charset="0"/>
              </a:rPr>
              <a:t>дить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в оче</a:t>
            </a:r>
            <a:r>
              <a:rPr sz="1400" spc="6" dirty="0">
                <a:latin typeface="+mj-lt"/>
                <a:cs typeface="Arial" pitchFamily="34" charset="0"/>
              </a:rPr>
              <a:t>р</a:t>
            </a:r>
            <a:r>
              <a:rPr sz="1400" dirty="0">
                <a:latin typeface="+mj-lt"/>
                <a:cs typeface="Arial" pitchFamily="34" charset="0"/>
              </a:rPr>
              <a:t>едн</a:t>
            </a:r>
            <a:r>
              <a:rPr sz="1400" spc="-11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м</a:t>
            </a:r>
            <a:r>
              <a:rPr sz="1400" spc="-51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ф</a:t>
            </a:r>
            <a:r>
              <a:rPr sz="1400" spc="6" dirty="0">
                <a:latin typeface="+mj-lt"/>
                <a:cs typeface="Arial" pitchFamily="34" charset="0"/>
              </a:rPr>
              <a:t>и</a:t>
            </a:r>
            <a:r>
              <a:rPr sz="1400" dirty="0">
                <a:latin typeface="+mj-lt"/>
                <a:cs typeface="Arial" pitchFamily="34" charset="0"/>
              </a:rPr>
              <a:t>нанс</a:t>
            </a:r>
            <a:r>
              <a:rPr sz="1400" spc="6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вом</a:t>
            </a:r>
            <a:r>
              <a:rPr sz="1400" spc="-23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г</a:t>
            </a:r>
            <a:r>
              <a:rPr sz="1400" spc="6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ду</a:t>
            </a:r>
            <a:r>
              <a:rPr sz="1400" spc="-23" dirty="0">
                <a:latin typeface="+mj-lt"/>
                <a:cs typeface="Arial" pitchFamily="34" charset="0"/>
              </a:rPr>
              <a:t> </a:t>
            </a:r>
            <a:r>
              <a:rPr sz="1400" spc="-6" dirty="0">
                <a:latin typeface="+mj-lt"/>
                <a:cs typeface="Arial" pitchFamily="34" charset="0"/>
              </a:rPr>
              <a:t>з</a:t>
            </a:r>
            <a:r>
              <a:rPr sz="1400" dirty="0">
                <a:latin typeface="+mj-lt"/>
                <a:cs typeface="Arial" pitchFamily="34" charset="0"/>
              </a:rPr>
              <a:t>а счет</a:t>
            </a:r>
            <a:r>
              <a:rPr sz="1400" spc="-6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с</a:t>
            </a:r>
            <a:r>
              <a:rPr sz="1400" spc="6" dirty="0">
                <a:latin typeface="+mj-lt"/>
                <a:cs typeface="Arial" pitchFamily="34" charset="0"/>
              </a:rPr>
              <a:t>р</a:t>
            </a:r>
            <a:r>
              <a:rPr sz="1400" dirty="0">
                <a:latin typeface="+mj-lt"/>
                <a:cs typeface="Arial" pitchFamily="34" charset="0"/>
              </a:rPr>
              <a:t>едств</a:t>
            </a:r>
            <a:r>
              <a:rPr sz="1400" spc="-6" dirty="0">
                <a:latin typeface="+mj-lt"/>
                <a:cs typeface="Arial" pitchFamily="34" charset="0"/>
              </a:rPr>
              <a:t> </a:t>
            </a:r>
            <a:endParaRPr lang="ru-RU" sz="1400" spc="-6" dirty="0">
              <a:latin typeface="+mj-lt"/>
              <a:cs typeface="Arial" pitchFamily="34" charset="0"/>
            </a:endParaRPr>
          </a:p>
          <a:p>
            <a:pPr marL="14488" marR="14488" algn="just">
              <a:lnSpc>
                <a:spcPts val="1723"/>
              </a:lnSpc>
            </a:pPr>
            <a:r>
              <a:rPr sz="1400" dirty="0">
                <a:latin typeface="+mj-lt"/>
                <a:cs typeface="Arial" pitchFamily="34" charset="0"/>
              </a:rPr>
              <a:t>с</a:t>
            </a:r>
            <a:r>
              <a:rPr sz="1400" spc="6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от</a:t>
            </a:r>
            <a:r>
              <a:rPr sz="1400" spc="-6" dirty="0">
                <a:latin typeface="+mj-lt"/>
                <a:cs typeface="Arial" pitchFamily="34" charset="0"/>
              </a:rPr>
              <a:t>в</a:t>
            </a:r>
            <a:r>
              <a:rPr sz="1400" dirty="0">
                <a:latin typeface="+mj-lt"/>
                <a:cs typeface="Arial" pitchFamily="34" charset="0"/>
              </a:rPr>
              <a:t>етст</a:t>
            </a:r>
            <a:r>
              <a:rPr sz="1400" spc="-6" dirty="0">
                <a:latin typeface="+mj-lt"/>
                <a:cs typeface="Arial" pitchFamily="34" charset="0"/>
              </a:rPr>
              <a:t>в</a:t>
            </a:r>
            <a:r>
              <a:rPr sz="1400" spc="-23" dirty="0">
                <a:latin typeface="+mj-lt"/>
                <a:cs typeface="Arial" pitchFamily="34" charset="0"/>
              </a:rPr>
              <a:t>у</a:t>
            </a:r>
            <a:r>
              <a:rPr sz="1400" spc="-6" dirty="0">
                <a:latin typeface="+mj-lt"/>
                <a:cs typeface="Arial" pitchFamily="34" charset="0"/>
              </a:rPr>
              <a:t>ю</a:t>
            </a:r>
            <a:r>
              <a:rPr sz="1400" dirty="0">
                <a:latin typeface="+mj-lt"/>
                <a:cs typeface="Arial" pitchFamily="34" charset="0"/>
              </a:rPr>
              <a:t>щих б</a:t>
            </a:r>
            <a:r>
              <a:rPr sz="1400" spc="-6" dirty="0">
                <a:latin typeface="+mj-lt"/>
                <a:cs typeface="Arial" pitchFamily="34" charset="0"/>
              </a:rPr>
              <a:t>ю</a:t>
            </a:r>
            <a:r>
              <a:rPr sz="1400" dirty="0">
                <a:latin typeface="+mj-lt"/>
                <a:cs typeface="Arial" pitchFamily="34" charset="0"/>
              </a:rPr>
              <a:t>джет</a:t>
            </a:r>
            <a:r>
              <a:rPr sz="1400" spc="6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в.</a:t>
            </a:r>
          </a:p>
          <a:p>
            <a:pPr>
              <a:lnSpc>
                <a:spcPts val="1597"/>
              </a:lnSpc>
              <a:spcBef>
                <a:spcPts val="103"/>
              </a:spcBef>
            </a:pPr>
            <a:endParaRPr sz="1400" dirty="0">
              <a:latin typeface="+mj-lt"/>
              <a:cs typeface="Arial" pitchFamily="34" charset="0"/>
            </a:endParaRPr>
          </a:p>
          <a:p>
            <a:pPr marL="14488" marR="5640241" algn="just"/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Пр</a:t>
            </a: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и</a:t>
            </a:r>
            <a:r>
              <a:rPr sz="1400" b="1" spc="-6" dirty="0">
                <a:solidFill>
                  <a:srgbClr val="0070C0"/>
                </a:solidFill>
                <a:latin typeface="+mj-lt"/>
                <a:cs typeface="Arial" pitchFamily="34" charset="0"/>
              </a:rPr>
              <a:t>нцип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ы</a:t>
            </a:r>
            <a:r>
              <a:rPr sz="1400" b="1" spc="17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4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ф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spc="-34" dirty="0">
                <a:solidFill>
                  <a:srgbClr val="0070C0"/>
                </a:solidFill>
                <a:latin typeface="+mj-lt"/>
                <a:cs typeface="Arial" pitchFamily="34" charset="0"/>
              </a:rPr>
              <a:t>р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мир</a:t>
            </a:r>
            <a:r>
              <a:rPr sz="1400" b="1" spc="-40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ван</a:t>
            </a:r>
            <a:r>
              <a:rPr sz="14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и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я</a:t>
            </a:r>
            <a:r>
              <a:rPr sz="1400" b="1" spc="-23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ра</a:t>
            </a:r>
            <a:r>
              <a:rPr sz="1400" b="1" spc="-29" dirty="0">
                <a:solidFill>
                  <a:srgbClr val="0070C0"/>
                </a:solidFill>
                <a:latin typeface="+mj-lt"/>
                <a:cs typeface="Arial" pitchFamily="34" charset="0"/>
              </a:rPr>
              <a:t>с</a:t>
            </a:r>
            <a:r>
              <a:rPr sz="14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400" b="1" spc="-34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400" b="1" spc="-40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</a:t>
            </a:r>
            <a:r>
              <a:rPr sz="1400" b="1" spc="-46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б</a:t>
            </a:r>
            <a:r>
              <a:rPr sz="1400" b="1" spc="-103" dirty="0">
                <a:solidFill>
                  <a:srgbClr val="0070C0"/>
                </a:solidFill>
                <a:latin typeface="+mj-lt"/>
                <a:cs typeface="Arial" pitchFamily="34" charset="0"/>
              </a:rPr>
              <a:t>ю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400" b="1" spc="-46" dirty="0">
                <a:solidFill>
                  <a:srgbClr val="0070C0"/>
                </a:solidFill>
                <a:latin typeface="+mj-lt"/>
                <a:cs typeface="Arial" pitchFamily="34" charset="0"/>
              </a:rPr>
              <a:t>ж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е</a:t>
            </a:r>
            <a:r>
              <a:rPr sz="1400" b="1" spc="17" dirty="0">
                <a:solidFill>
                  <a:srgbClr val="0070C0"/>
                </a:solidFill>
                <a:latin typeface="+mj-lt"/>
                <a:cs typeface="Arial" pitchFamily="34" charset="0"/>
              </a:rPr>
              <a:t>т</a:t>
            </a:r>
            <a:r>
              <a:rPr sz="1400"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а</a:t>
            </a:r>
            <a:r>
              <a:rPr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:</a:t>
            </a:r>
            <a:endParaRPr sz="14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210803" marR="8534250" indent="-197039" algn="just">
              <a:buFont typeface="Arial"/>
              <a:buChar char="•"/>
              <a:tabLst>
                <a:tab pos="210803" algn="l"/>
              </a:tabLst>
            </a:pPr>
            <a:r>
              <a:rPr sz="1400" dirty="0">
                <a:latin typeface="+mj-lt"/>
                <a:cs typeface="Arial" pitchFamily="34" charset="0"/>
              </a:rPr>
              <a:t>по</a:t>
            </a:r>
            <a:r>
              <a:rPr sz="1400" spc="-23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ра</a:t>
            </a:r>
            <a:r>
              <a:rPr sz="1400" spc="-34" dirty="0">
                <a:latin typeface="+mj-lt"/>
                <a:cs typeface="Arial" pitchFamily="34" charset="0"/>
              </a:rPr>
              <a:t>з</a:t>
            </a:r>
            <a:r>
              <a:rPr sz="1400" dirty="0">
                <a:latin typeface="+mj-lt"/>
                <a:cs typeface="Arial" pitchFamily="34" charset="0"/>
              </a:rPr>
              <a:t>делам;</a:t>
            </a:r>
          </a:p>
          <a:p>
            <a:pPr marL="210803" marR="8314755" indent="-197039" algn="just">
              <a:buFont typeface="Arial"/>
              <a:buChar char="•"/>
              <a:tabLst>
                <a:tab pos="210803" algn="l"/>
              </a:tabLst>
            </a:pPr>
            <a:r>
              <a:rPr sz="1400" dirty="0">
                <a:latin typeface="+mj-lt"/>
                <a:cs typeface="Arial" pitchFamily="34" charset="0"/>
              </a:rPr>
              <a:t>по</a:t>
            </a:r>
            <a:r>
              <a:rPr sz="1400" spc="-23" dirty="0">
                <a:latin typeface="+mj-lt"/>
                <a:cs typeface="Arial" pitchFamily="34" charset="0"/>
              </a:rPr>
              <a:t> </a:t>
            </a:r>
            <a:r>
              <a:rPr sz="1400" spc="-17" dirty="0">
                <a:latin typeface="+mj-lt"/>
                <a:cs typeface="Arial" pitchFamily="34" charset="0"/>
              </a:rPr>
              <a:t>в</a:t>
            </a:r>
            <a:r>
              <a:rPr sz="1400" spc="-29" dirty="0">
                <a:latin typeface="+mj-lt"/>
                <a:cs typeface="Arial" pitchFamily="34" charset="0"/>
              </a:rPr>
              <a:t>е</a:t>
            </a:r>
            <a:r>
              <a:rPr sz="1400" dirty="0">
                <a:latin typeface="+mj-lt"/>
                <a:cs typeface="Arial" pitchFamily="34" charset="0"/>
              </a:rPr>
              <a:t>д</a:t>
            </a:r>
            <a:r>
              <a:rPr sz="1400" spc="-23" dirty="0">
                <a:latin typeface="+mj-lt"/>
                <a:cs typeface="Arial" pitchFamily="34" charset="0"/>
              </a:rPr>
              <a:t>о</a:t>
            </a:r>
            <a:r>
              <a:rPr sz="1400" dirty="0">
                <a:latin typeface="+mj-lt"/>
                <a:cs typeface="Arial" pitchFamily="34" charset="0"/>
              </a:rPr>
              <a:t>мст</a:t>
            </a:r>
            <a:r>
              <a:rPr sz="1400" spc="-34" dirty="0">
                <a:latin typeface="+mj-lt"/>
                <a:cs typeface="Arial" pitchFamily="34" charset="0"/>
              </a:rPr>
              <a:t>в</a:t>
            </a:r>
            <a:r>
              <a:rPr sz="1400" dirty="0">
                <a:latin typeface="+mj-lt"/>
                <a:cs typeface="Arial" pitchFamily="34" charset="0"/>
              </a:rPr>
              <a:t>ам;</a:t>
            </a:r>
          </a:p>
          <a:p>
            <a:pPr marL="195590" marR="4994069" indent="-195590" algn="just" defTabSz="657101">
              <a:buFont typeface="Arial"/>
              <a:buChar char="•"/>
              <a:tabLst>
                <a:tab pos="210803" algn="l"/>
              </a:tabLst>
            </a:pPr>
            <a:r>
              <a:rPr sz="1400" dirty="0">
                <a:latin typeface="+mj-lt"/>
                <a:cs typeface="Arial" pitchFamily="34" charset="0"/>
              </a:rPr>
              <a:t>по</a:t>
            </a:r>
            <a:r>
              <a:rPr sz="1400" spc="-23" dirty="0">
                <a:latin typeface="+mj-lt"/>
                <a:cs typeface="Arial" pitchFamily="34" charset="0"/>
              </a:rPr>
              <a:t> </a:t>
            </a:r>
            <a:r>
              <a:rPr sz="1400" spc="-40" dirty="0">
                <a:latin typeface="+mj-lt"/>
                <a:cs typeface="Arial" pitchFamily="34" charset="0"/>
              </a:rPr>
              <a:t>г</a:t>
            </a:r>
            <a:r>
              <a:rPr sz="1400" spc="46" dirty="0">
                <a:latin typeface="+mj-lt"/>
                <a:cs typeface="Arial" pitchFamily="34" charset="0"/>
              </a:rPr>
              <a:t>о</a:t>
            </a:r>
            <a:r>
              <a:rPr sz="1400" spc="-29" dirty="0">
                <a:latin typeface="+mj-lt"/>
                <a:cs typeface="Arial" pitchFamily="34" charset="0"/>
              </a:rPr>
              <a:t>с</a:t>
            </a:r>
            <a:r>
              <a:rPr sz="1400" spc="-120" dirty="0">
                <a:latin typeface="+mj-lt"/>
                <a:cs typeface="Arial" pitchFamily="34" charset="0"/>
              </a:rPr>
              <a:t>у</a:t>
            </a:r>
            <a:r>
              <a:rPr sz="1400" dirty="0">
                <a:latin typeface="+mj-lt"/>
                <a:cs typeface="Arial" pitchFamily="34" charset="0"/>
              </a:rPr>
              <a:t>да</a:t>
            </a:r>
            <a:r>
              <a:rPr sz="1400" spc="6" dirty="0">
                <a:latin typeface="+mj-lt"/>
                <a:cs typeface="Arial" pitchFamily="34" charset="0"/>
              </a:rPr>
              <a:t>р</a:t>
            </a:r>
            <a:r>
              <a:rPr sz="1400" dirty="0">
                <a:latin typeface="+mj-lt"/>
                <a:cs typeface="Arial" pitchFamily="34" charset="0"/>
              </a:rPr>
              <a:t>ст</a:t>
            </a:r>
            <a:r>
              <a:rPr sz="1400" spc="-23" dirty="0">
                <a:latin typeface="+mj-lt"/>
                <a:cs typeface="Arial" pitchFamily="34" charset="0"/>
              </a:rPr>
              <a:t>в</a:t>
            </a:r>
            <a:r>
              <a:rPr sz="1400" dirty="0">
                <a:latin typeface="+mj-lt"/>
                <a:cs typeface="Arial" pitchFamily="34" charset="0"/>
              </a:rPr>
              <a:t>енным</a:t>
            </a:r>
            <a:r>
              <a:rPr sz="1400" spc="-6" dirty="0">
                <a:latin typeface="+mj-lt"/>
                <a:cs typeface="Arial" pitchFamily="34" charset="0"/>
              </a:rPr>
              <a:t> </a:t>
            </a:r>
            <a:r>
              <a:rPr sz="1400" dirty="0">
                <a:latin typeface="+mj-lt"/>
                <a:cs typeface="Arial" pitchFamily="34" charset="0"/>
              </a:rPr>
              <a:t>прог</a:t>
            </a:r>
            <a:r>
              <a:rPr sz="1400" spc="6" dirty="0">
                <a:latin typeface="+mj-lt"/>
                <a:cs typeface="Arial" pitchFamily="34" charset="0"/>
              </a:rPr>
              <a:t>р</a:t>
            </a:r>
            <a:r>
              <a:rPr sz="1400" dirty="0">
                <a:latin typeface="+mj-lt"/>
                <a:cs typeface="Arial" pitchFamily="34" charset="0"/>
              </a:rPr>
              <a:t>ам</a:t>
            </a:r>
            <a:r>
              <a:rPr sz="1400" spc="-17" dirty="0">
                <a:latin typeface="+mj-lt"/>
                <a:cs typeface="Arial" pitchFamily="34" charset="0"/>
              </a:rPr>
              <a:t>м</a:t>
            </a:r>
            <a:r>
              <a:rPr sz="1400" dirty="0">
                <a:latin typeface="+mj-lt"/>
                <a:cs typeface="Arial" pitchFamily="34" charset="0"/>
              </a:rPr>
              <a:t>ам</a:t>
            </a:r>
            <a:r>
              <a:rPr sz="1400" spc="-34" dirty="0">
                <a:latin typeface="+mj-lt"/>
                <a:cs typeface="Arial" pitchFamily="34" charset="0"/>
              </a:rPr>
              <a:t> </a:t>
            </a:r>
            <a:r>
              <a:rPr lang="ru-RU" sz="1400" dirty="0">
                <a:latin typeface="+mj-lt"/>
                <a:cs typeface="Arial" pitchFamily="34" charset="0"/>
              </a:rPr>
              <a:t>Новгородской </a:t>
            </a:r>
            <a:r>
              <a:rPr sz="1400" dirty="0">
                <a:latin typeface="+mj-lt"/>
                <a:cs typeface="Arial" pitchFamily="34" charset="0"/>
              </a:rPr>
              <a:t>о</a:t>
            </a:r>
            <a:r>
              <a:rPr sz="1400" spc="-40" dirty="0">
                <a:latin typeface="+mj-lt"/>
                <a:cs typeface="Arial" pitchFamily="34" charset="0"/>
              </a:rPr>
              <a:t>б</a:t>
            </a:r>
            <a:r>
              <a:rPr sz="1400" spc="-6" dirty="0">
                <a:latin typeface="+mj-lt"/>
                <a:cs typeface="Arial" pitchFamily="34" charset="0"/>
              </a:rPr>
              <a:t>л</a:t>
            </a:r>
            <a:r>
              <a:rPr sz="1400" dirty="0">
                <a:latin typeface="+mj-lt"/>
                <a:cs typeface="Arial" pitchFamily="34" charset="0"/>
              </a:rPr>
              <a:t>аст</a:t>
            </a:r>
            <a:r>
              <a:rPr sz="1400" spc="6" dirty="0">
                <a:latin typeface="+mj-lt"/>
                <a:cs typeface="Arial" pitchFamily="34" charset="0"/>
              </a:rPr>
              <a:t>и</a:t>
            </a:r>
            <a:endParaRPr lang="ru-RU" sz="1400" spc="6" dirty="0">
              <a:latin typeface="+mj-lt"/>
              <a:cs typeface="Arial" pitchFamily="34" charset="0"/>
            </a:endParaRPr>
          </a:p>
          <a:p>
            <a:pPr marL="195590" marR="4994069" indent="-195590" algn="just" defTabSz="657101">
              <a:buFont typeface="Arial"/>
              <a:buChar char="•"/>
              <a:tabLst>
                <a:tab pos="210803" algn="l"/>
              </a:tabLst>
            </a:pPr>
            <a:endParaRPr lang="ru-RU" sz="1400" spc="6" dirty="0">
              <a:latin typeface="+mj-lt"/>
              <a:cs typeface="Arial" pitchFamily="34" charset="0"/>
            </a:endParaRPr>
          </a:p>
          <a:p>
            <a:pPr marL="1790700"/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Разделы</a:t>
            </a:r>
            <a:r>
              <a:rPr b="1" spc="-29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кл</a:t>
            </a:r>
            <a:r>
              <a:rPr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а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сси</a:t>
            </a:r>
            <a:r>
              <a:rPr b="1" spc="-29" dirty="0">
                <a:solidFill>
                  <a:srgbClr val="0070C0"/>
                </a:solidFill>
                <a:latin typeface="+mj-lt"/>
                <a:cs typeface="Arial" pitchFamily="34" charset="0"/>
              </a:rPr>
              <a:t>ф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икации</a:t>
            </a:r>
            <a:r>
              <a:rPr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р</a:t>
            </a:r>
            <a:r>
              <a:rPr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а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сх</a:t>
            </a:r>
            <a:r>
              <a:rPr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ов</a:t>
            </a:r>
            <a:r>
              <a:rPr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б</a:t>
            </a:r>
            <a:r>
              <a:rPr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ю</a:t>
            </a:r>
            <a:r>
              <a:rPr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же</a:t>
            </a:r>
            <a:r>
              <a:rPr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т</a:t>
            </a:r>
            <a:r>
              <a:rPr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ов</a:t>
            </a:r>
            <a:endParaRPr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0568" t="46285" r="10647" b="13249"/>
          <a:stretch>
            <a:fillRect/>
          </a:stretch>
        </p:blipFill>
        <p:spPr bwMode="auto">
          <a:xfrm>
            <a:off x="194832" y="3970867"/>
            <a:ext cx="8718452" cy="25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"/>
    </mc:Choice>
    <mc:Fallback xmlns="">
      <p:transition spd="slow" advTm="62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618066" y="326426"/>
            <a:ext cx="81195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Из какого бюджета происходит финансирование?</a:t>
            </a:r>
            <a:endParaRPr lang="ru-RU" sz="2000" cap="all" spc="4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68081"/>
              </p:ext>
            </p:extLst>
          </p:nvPr>
        </p:nvGraphicFramePr>
        <p:xfrm>
          <a:off x="245534" y="914404"/>
          <a:ext cx="8703733" cy="553719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039533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032333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920679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797289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901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3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91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58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Расходное полномочие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2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Финансирование </a:t>
                      </a:r>
                      <a:r>
                        <a:rPr lang="ru-RU" sz="1200" dirty="0" smtClean="0">
                          <a:latin typeface="+mj-lt"/>
                        </a:rPr>
                        <a:t>(бюджет)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Внебюджетные фонды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001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федеральный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областной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местный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пенсионный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обязательного медицинского страхования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социального страхования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Национальная оборона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Национальная экономика, в том числе:</a:t>
                      </a:r>
                      <a:endParaRPr lang="ru-RU" sz="1200" b="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Топливно-энергетический комплекс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Исследование и использование космоса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Воспроизводство минерально-сырьевой базы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Сельское хозяйство и рыболовство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Водное хозяйство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Лесное хозяйство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Транспорт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Дорожное хозяйство (дорожные фонды)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marL="180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Связь и информатика</a:t>
                      </a:r>
                      <a:endParaRPr lang="ru-RU" sz="12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Жилищно-коммунальное хозяйство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Охрана окружающей среды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Образование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Культура, кинематография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Здравоохранение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Физическая культура и спорт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Социальная политика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</a:rPr>
                        <a:t>Средства массовой информации</a:t>
                      </a:r>
                      <a:endParaRPr lang="ru-RU" sz="12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+mj-lt"/>
                          <a:sym typeface="Wingdings"/>
                        </a:rPr>
                        <a:t>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0"/>
    </mc:Choice>
    <mc:Fallback xmlns="">
      <p:transition spd="slow" advTm="62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601133" y="229058"/>
            <a:ext cx="8297334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Доходы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Расходы = Дефицит (Профицит)</a:t>
            </a:r>
          </a:p>
        </p:txBody>
      </p:sp>
      <p:sp>
        <p:nvSpPr>
          <p:cNvPr id="8" name="object 4"/>
          <p:cNvSpPr/>
          <p:nvPr/>
        </p:nvSpPr>
        <p:spPr>
          <a:xfrm>
            <a:off x="707074" y="1535899"/>
            <a:ext cx="1226502" cy="2588426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3"/>
          <p:cNvSpPr/>
          <p:nvPr/>
        </p:nvSpPr>
        <p:spPr>
          <a:xfrm>
            <a:off x="2323557" y="1315354"/>
            <a:ext cx="1476918" cy="3170921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5467350" y="1309167"/>
            <a:ext cx="1514475" cy="317710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5"/>
          <p:cNvSpPr/>
          <p:nvPr/>
        </p:nvSpPr>
        <p:spPr>
          <a:xfrm>
            <a:off x="7371460" y="1540856"/>
            <a:ext cx="1210565" cy="252632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9"/>
          <p:cNvSpPr txBox="1"/>
          <p:nvPr/>
        </p:nvSpPr>
        <p:spPr>
          <a:xfrm>
            <a:off x="772837" y="4123205"/>
            <a:ext cx="1039636" cy="315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b="1" cap="all" dirty="0">
                <a:latin typeface="+mj-lt"/>
                <a:cs typeface="Arial" pitchFamily="34" charset="0"/>
              </a:rPr>
              <a:t>Д</a:t>
            </a:r>
            <a:r>
              <a:rPr b="1" cap="all" spc="-46" dirty="0">
                <a:latin typeface="+mj-lt"/>
                <a:cs typeface="Arial" pitchFamily="34" charset="0"/>
              </a:rPr>
              <a:t>о</a:t>
            </a:r>
            <a:r>
              <a:rPr b="1" cap="all" spc="-80" dirty="0">
                <a:latin typeface="+mj-lt"/>
                <a:cs typeface="Arial" pitchFamily="34" charset="0"/>
              </a:rPr>
              <a:t>х</a:t>
            </a:r>
            <a:r>
              <a:rPr b="1" cap="all" spc="-63" dirty="0">
                <a:latin typeface="+mj-lt"/>
                <a:cs typeface="Arial" pitchFamily="34" charset="0"/>
              </a:rPr>
              <a:t>о</a:t>
            </a:r>
            <a:r>
              <a:rPr b="1" cap="all" spc="-11" dirty="0">
                <a:latin typeface="+mj-lt"/>
                <a:cs typeface="Arial" pitchFamily="34" charset="0"/>
              </a:rPr>
              <a:t>д</a:t>
            </a:r>
            <a:r>
              <a:rPr b="1" cap="all" dirty="0">
                <a:latin typeface="+mj-lt"/>
                <a:cs typeface="Arial" pitchFamily="34" charset="0"/>
              </a:rPr>
              <a:t>ы</a:t>
            </a:r>
            <a:endParaRPr cap="all" dirty="0">
              <a:latin typeface="+mj-lt"/>
              <a:cs typeface="Arial" pitchFamily="34" charset="0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5706787" y="4380380"/>
            <a:ext cx="1039636" cy="315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b="1" cap="all" dirty="0">
                <a:latin typeface="+mj-lt"/>
                <a:cs typeface="Arial" pitchFamily="34" charset="0"/>
              </a:rPr>
              <a:t>Д</a:t>
            </a:r>
            <a:r>
              <a:rPr b="1" cap="all" spc="-46" dirty="0">
                <a:latin typeface="+mj-lt"/>
                <a:cs typeface="Arial" pitchFamily="34" charset="0"/>
              </a:rPr>
              <a:t>о</a:t>
            </a:r>
            <a:r>
              <a:rPr b="1" cap="all" spc="-80" dirty="0">
                <a:latin typeface="+mj-lt"/>
                <a:cs typeface="Arial" pitchFamily="34" charset="0"/>
              </a:rPr>
              <a:t>х</a:t>
            </a:r>
            <a:r>
              <a:rPr b="1" cap="all" spc="-63" dirty="0">
                <a:latin typeface="+mj-lt"/>
                <a:cs typeface="Arial" pitchFamily="34" charset="0"/>
              </a:rPr>
              <a:t>о</a:t>
            </a:r>
            <a:r>
              <a:rPr b="1" cap="all" spc="-11" dirty="0">
                <a:latin typeface="+mj-lt"/>
                <a:cs typeface="Arial" pitchFamily="34" charset="0"/>
              </a:rPr>
              <a:t>д</a:t>
            </a:r>
            <a:r>
              <a:rPr b="1" cap="all" dirty="0">
                <a:latin typeface="+mj-lt"/>
                <a:cs typeface="Arial" pitchFamily="34" charset="0"/>
              </a:rPr>
              <a:t>ы</a:t>
            </a:r>
            <a:endParaRPr cap="all" dirty="0">
              <a:latin typeface="+mj-lt"/>
              <a:cs typeface="Arial" pitchFamily="34" charset="0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2466258" y="4354853"/>
            <a:ext cx="1151768" cy="315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b="1" cap="all" dirty="0">
                <a:latin typeface="+mj-lt"/>
                <a:cs typeface="Arial" pitchFamily="34" charset="0"/>
              </a:rPr>
              <a:t>Ра</a:t>
            </a:r>
            <a:r>
              <a:rPr b="1" cap="all" spc="-23" dirty="0">
                <a:latin typeface="+mj-lt"/>
                <a:cs typeface="Arial" pitchFamily="34" charset="0"/>
              </a:rPr>
              <a:t>с</a:t>
            </a:r>
            <a:r>
              <a:rPr b="1" cap="all" spc="-80" dirty="0">
                <a:latin typeface="+mj-lt"/>
                <a:cs typeface="Arial" pitchFamily="34" charset="0"/>
              </a:rPr>
              <a:t>х</a:t>
            </a:r>
            <a:r>
              <a:rPr b="1" cap="all" spc="-63" dirty="0">
                <a:latin typeface="+mj-lt"/>
                <a:cs typeface="Arial" pitchFamily="34" charset="0"/>
              </a:rPr>
              <a:t>о</a:t>
            </a:r>
            <a:r>
              <a:rPr b="1" cap="all" spc="-11" dirty="0">
                <a:latin typeface="+mj-lt"/>
                <a:cs typeface="Arial" pitchFamily="34" charset="0"/>
              </a:rPr>
              <a:t>д</a:t>
            </a:r>
            <a:r>
              <a:rPr b="1" cap="all" dirty="0">
                <a:latin typeface="+mj-lt"/>
                <a:cs typeface="Arial" pitchFamily="34" charset="0"/>
              </a:rPr>
              <a:t>ы</a:t>
            </a:r>
            <a:endParaRPr cap="all" dirty="0">
              <a:latin typeface="+mj-lt"/>
              <a:cs typeface="Arial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0208" y="3954803"/>
            <a:ext cx="1151768" cy="315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b="1" cap="all" dirty="0">
                <a:latin typeface="+mj-lt"/>
                <a:cs typeface="Arial" pitchFamily="34" charset="0"/>
              </a:rPr>
              <a:t>Ра</a:t>
            </a:r>
            <a:r>
              <a:rPr b="1" cap="all" spc="-23" dirty="0">
                <a:latin typeface="+mj-lt"/>
                <a:cs typeface="Arial" pitchFamily="34" charset="0"/>
              </a:rPr>
              <a:t>с</a:t>
            </a:r>
            <a:r>
              <a:rPr b="1" cap="all" spc="-80" dirty="0">
                <a:latin typeface="+mj-lt"/>
                <a:cs typeface="Arial" pitchFamily="34" charset="0"/>
              </a:rPr>
              <a:t>х</a:t>
            </a:r>
            <a:r>
              <a:rPr b="1" cap="all" spc="-63" dirty="0">
                <a:latin typeface="+mj-lt"/>
                <a:cs typeface="Arial" pitchFamily="34" charset="0"/>
              </a:rPr>
              <a:t>о</a:t>
            </a:r>
            <a:r>
              <a:rPr b="1" cap="all" spc="-11" dirty="0">
                <a:latin typeface="+mj-lt"/>
                <a:cs typeface="Arial" pitchFamily="34" charset="0"/>
              </a:rPr>
              <a:t>д</a:t>
            </a:r>
            <a:r>
              <a:rPr b="1" cap="all" dirty="0">
                <a:latin typeface="+mj-lt"/>
                <a:cs typeface="Arial" pitchFamily="34" charset="0"/>
              </a:rPr>
              <a:t>ы</a:t>
            </a:r>
            <a:endParaRPr cap="all" dirty="0">
              <a:latin typeface="+mj-lt"/>
              <a:cs typeface="Arial" pitchFamily="34" charset="0"/>
            </a:endParaRPr>
          </a:p>
        </p:txBody>
      </p:sp>
      <p:sp>
        <p:nvSpPr>
          <p:cNvPr id="17" name="object 10"/>
          <p:cNvSpPr/>
          <p:nvPr/>
        </p:nvSpPr>
        <p:spPr>
          <a:xfrm flipV="1">
            <a:off x="231792" y="4766361"/>
            <a:ext cx="4247061" cy="45719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12"/>
          <p:cNvSpPr/>
          <p:nvPr/>
        </p:nvSpPr>
        <p:spPr>
          <a:xfrm flipV="1">
            <a:off x="4773113" y="4765520"/>
            <a:ext cx="4247062" cy="45719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"/>
          <p:cNvSpPr/>
          <p:nvPr/>
        </p:nvSpPr>
        <p:spPr>
          <a:xfrm>
            <a:off x="1362075" y="4868788"/>
            <a:ext cx="2047268" cy="827162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13"/>
          <p:cNvSpPr txBox="1"/>
          <p:nvPr/>
        </p:nvSpPr>
        <p:spPr>
          <a:xfrm>
            <a:off x="381000" y="4978787"/>
            <a:ext cx="2602777" cy="469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1588" marR="14488" algn="ctr"/>
            <a:r>
              <a:rPr sz="1100" b="1" spc="11" dirty="0">
                <a:solidFill>
                  <a:srgbClr val="0070C0"/>
                </a:solidFill>
                <a:latin typeface="+mj-lt"/>
                <a:cs typeface="Arial" pitchFamily="34" charset="0"/>
              </a:rPr>
              <a:t>Де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фи</a:t>
            </a:r>
            <a:r>
              <a:rPr sz="1100" b="1" spc="-6" dirty="0">
                <a:solidFill>
                  <a:srgbClr val="0070C0"/>
                </a:solidFill>
                <a:latin typeface="+mj-lt"/>
                <a:cs typeface="Arial" pitchFamily="34" charset="0"/>
              </a:rPr>
              <a:t>ц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ит (ра</a:t>
            </a:r>
            <a:r>
              <a:rPr sz="1100" b="1" spc="-40" dirty="0">
                <a:solidFill>
                  <a:srgbClr val="0070C0"/>
                </a:solidFill>
                <a:latin typeface="+mj-lt"/>
                <a:cs typeface="Arial" pitchFamily="34" charset="0"/>
              </a:rPr>
              <a:t>с</a:t>
            </a:r>
            <a:r>
              <a:rPr sz="1100" b="1" spc="-74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100" b="1" spc="-63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ды</a:t>
            </a:r>
            <a:r>
              <a:rPr sz="1100" b="1" spc="17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100" b="1" spc="-34" dirty="0">
                <a:solidFill>
                  <a:srgbClr val="0070C0"/>
                </a:solidFill>
                <a:latin typeface="+mj-lt"/>
                <a:cs typeface="Arial" pitchFamily="34" charset="0"/>
              </a:rPr>
              <a:t>бо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л</a:t>
            </a:r>
            <a:r>
              <a:rPr sz="11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ь</a:t>
            </a:r>
            <a:r>
              <a:rPr sz="11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ше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 д</a:t>
            </a:r>
            <a:r>
              <a:rPr sz="11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74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100" b="1" spc="-63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1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в)</a:t>
            </a:r>
            <a:endParaRPr sz="11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8918" y="5716353"/>
            <a:ext cx="4355350" cy="1017822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+mj-lt"/>
                <a:cs typeface="Arial" pitchFamily="34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200" dirty="0">
                <a:latin typeface="+mj-lt"/>
                <a:cs typeface="Arial" pitchFamily="34" charset="0"/>
              </a:rPr>
              <a:t> </a:t>
            </a:r>
            <a:r>
              <a:rPr lang="ru-RU" sz="1200" dirty="0">
                <a:latin typeface="+mj-lt"/>
                <a:cs typeface="Arial" pitchFamily="34" charset="0"/>
              </a:rPr>
              <a:t>средств на счёте бюджета, взять в долг</a:t>
            </a:r>
            <a:r>
              <a:rPr lang="ru-RU" sz="1200" dirty="0" smtClean="0">
                <a:latin typeface="+mj-lt"/>
                <a:cs typeface="Arial" pitchFamily="34" charset="0"/>
              </a:rPr>
              <a:t>)</a:t>
            </a:r>
            <a:endParaRPr sz="1200" dirty="0">
              <a:latin typeface="+mj-lt"/>
              <a:cs typeface="Arial" pitchFamily="34" charset="0"/>
            </a:endParaRPr>
          </a:p>
        </p:txBody>
      </p:sp>
      <p:sp>
        <p:nvSpPr>
          <p:cNvPr id="24" name="object 11"/>
          <p:cNvSpPr/>
          <p:nvPr/>
        </p:nvSpPr>
        <p:spPr>
          <a:xfrm>
            <a:off x="6095999" y="4874893"/>
            <a:ext cx="1753239" cy="811532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17"/>
          <p:cNvSpPr txBox="1"/>
          <p:nvPr/>
        </p:nvSpPr>
        <p:spPr>
          <a:xfrm>
            <a:off x="6133194" y="5038725"/>
            <a:ext cx="1727281" cy="54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 marR="14488" indent="-1449" algn="ctr">
              <a:lnSpc>
                <a:spcPct val="100099"/>
              </a:lnSpc>
            </a:pPr>
            <a:r>
              <a:rPr sz="1100" b="1" spc="-29" dirty="0">
                <a:solidFill>
                  <a:srgbClr val="0070C0"/>
                </a:solidFill>
                <a:latin typeface="+mj-lt"/>
                <a:cs typeface="Arial" pitchFamily="34" charset="0"/>
              </a:rPr>
              <a:t>П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рофи</a:t>
            </a:r>
            <a:r>
              <a:rPr sz="1100" b="1" spc="-6" dirty="0">
                <a:solidFill>
                  <a:srgbClr val="0070C0"/>
                </a:solidFill>
                <a:latin typeface="+mj-lt"/>
                <a:cs typeface="Arial" pitchFamily="34" charset="0"/>
              </a:rPr>
              <a:t>ц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ит</a:t>
            </a:r>
            <a:r>
              <a:rPr sz="1100" b="1" spc="-6" dirty="0">
                <a:solidFill>
                  <a:srgbClr val="0070C0"/>
                </a:solidFill>
                <a:latin typeface="+mj-lt"/>
                <a:cs typeface="Arial" pitchFamily="34" charset="0"/>
              </a:rPr>
              <a:t> (</a:t>
            </a:r>
            <a:r>
              <a:rPr sz="1100" b="1" spc="-23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1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74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100" b="1" spc="-63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ды</a:t>
            </a:r>
            <a:r>
              <a:rPr sz="1100" b="1" spc="6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sz="1100" b="1" spc="-34" dirty="0">
                <a:solidFill>
                  <a:srgbClr val="0070C0"/>
                </a:solidFill>
                <a:latin typeface="+mj-lt"/>
                <a:cs typeface="Arial" pitchFamily="34" charset="0"/>
              </a:rPr>
              <a:t>бо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л</a:t>
            </a:r>
            <a:r>
              <a:rPr sz="11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ь</a:t>
            </a:r>
            <a:r>
              <a:rPr sz="1100" b="1" spc="-17" dirty="0">
                <a:solidFill>
                  <a:srgbClr val="0070C0"/>
                </a:solidFill>
                <a:latin typeface="+mj-lt"/>
                <a:cs typeface="Arial" pitchFamily="34" charset="0"/>
              </a:rPr>
              <a:t>ше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 р</a:t>
            </a:r>
            <a:r>
              <a:rPr sz="1100" b="1" spc="-6" dirty="0">
                <a:solidFill>
                  <a:srgbClr val="0070C0"/>
                </a:solidFill>
                <a:latin typeface="+mj-lt"/>
                <a:cs typeface="Arial" pitchFamily="34" charset="0"/>
              </a:rPr>
              <a:t>а</a:t>
            </a:r>
            <a:r>
              <a:rPr sz="1100" b="1" spc="-40" dirty="0">
                <a:solidFill>
                  <a:srgbClr val="0070C0"/>
                </a:solidFill>
                <a:latin typeface="+mj-lt"/>
                <a:cs typeface="Arial" pitchFamily="34" charset="0"/>
              </a:rPr>
              <a:t>с</a:t>
            </a:r>
            <a:r>
              <a:rPr sz="1100" b="1" spc="-74" dirty="0">
                <a:solidFill>
                  <a:srgbClr val="0070C0"/>
                </a:solidFill>
                <a:latin typeface="+mj-lt"/>
                <a:cs typeface="Arial" pitchFamily="34" charset="0"/>
              </a:rPr>
              <a:t>х</a:t>
            </a:r>
            <a:r>
              <a:rPr sz="1100" b="1" spc="-63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sz="11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sz="11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в)</a:t>
            </a:r>
            <a:endParaRPr sz="11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object 19"/>
          <p:cNvSpPr/>
          <p:nvPr/>
        </p:nvSpPr>
        <p:spPr>
          <a:xfrm>
            <a:off x="4732867" y="5725879"/>
            <a:ext cx="4296833" cy="1008296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+mj-lt"/>
                <a:cs typeface="Arial" pitchFamily="34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</a:t>
            </a:r>
            <a:r>
              <a:rPr lang="ru-RU" sz="1200" dirty="0" smtClean="0">
                <a:latin typeface="+mj-lt"/>
                <a:cs typeface="Arial" pitchFamily="34" charset="0"/>
              </a:rPr>
              <a:t>)</a:t>
            </a:r>
            <a:endParaRPr sz="1200" dirty="0">
              <a:latin typeface="+mj-lt"/>
              <a:cs typeface="Arial" pitchFamily="34" charset="0"/>
            </a:endParaRPr>
          </a:p>
        </p:txBody>
      </p:sp>
      <p:pic>
        <p:nvPicPr>
          <p:cNvPr id="27" name="Picture 2" descr="D:\инфографика\фирменный стиль мои финансы\ИКОНКИ_Права -и обязанност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745" y="2076446"/>
            <a:ext cx="1311522" cy="1310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27001" y="284092"/>
            <a:ext cx="87714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Основные параметры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района, млн.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64515"/>
              </p:ext>
            </p:extLst>
          </p:nvPr>
        </p:nvGraphicFramePr>
        <p:xfrm>
          <a:off x="370417" y="1431312"/>
          <a:ext cx="8458200" cy="438940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254250">
                  <a:extLst>
                    <a:ext uri="{9D8B030D-6E8A-4147-A177-3AD203B41FA5}">
                      <a16:colId xmlns="" xmlns:a16="http://schemas.microsoft.com/office/drawing/2014/main" val="887192933"/>
                    </a:ext>
                  </a:extLst>
                </a:gridCol>
                <a:gridCol w="1286933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236134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232958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247775">
                  <a:extLst>
                    <a:ext uri="{9D8B030D-6E8A-4147-A177-3AD203B41FA5}">
                      <a16:colId xmlns="" xmlns:a16="http://schemas.microsoft.com/office/drawing/2014/main" val="758761597"/>
                    </a:ext>
                  </a:extLst>
                </a:gridCol>
              </a:tblGrid>
              <a:tr h="5187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Параметры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2023г.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  <a:endParaRPr lang="ru-RU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2024г.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2025г.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2026г.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план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57108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I.</a:t>
                      </a:r>
                      <a:r>
                        <a:rPr sz="1600" spc="-20" dirty="0">
                          <a:latin typeface="+mj-lt"/>
                        </a:rPr>
                        <a:t> </a:t>
                      </a:r>
                      <a:r>
                        <a:rPr sz="1600" spc="25" dirty="0">
                          <a:latin typeface="+mj-lt"/>
                        </a:rPr>
                        <a:t>Д</a:t>
                      </a:r>
                      <a:r>
                        <a:rPr sz="1600" spc="-45" dirty="0">
                          <a:latin typeface="+mj-lt"/>
                        </a:rPr>
                        <a:t>о</a:t>
                      </a:r>
                      <a:r>
                        <a:rPr sz="1600" spc="-55" dirty="0">
                          <a:latin typeface="+mj-lt"/>
                        </a:rPr>
                        <a:t>х</a:t>
                      </a:r>
                      <a:r>
                        <a:rPr sz="1600" spc="-20" dirty="0">
                          <a:latin typeface="+mj-lt"/>
                        </a:rPr>
                        <a:t>о</a:t>
                      </a:r>
                      <a:r>
                        <a:rPr sz="1600" spc="0" dirty="0">
                          <a:latin typeface="+mj-lt"/>
                        </a:rPr>
                        <a:t>ды, </a:t>
                      </a:r>
                      <a:r>
                        <a:rPr sz="1600" spc="-50" dirty="0">
                          <a:latin typeface="+mj-lt"/>
                        </a:rPr>
                        <a:t>в</a:t>
                      </a:r>
                      <a:r>
                        <a:rPr sz="1600" spc="0" dirty="0">
                          <a:latin typeface="+mj-lt"/>
                        </a:rPr>
                        <a:t>с</a:t>
                      </a:r>
                      <a:r>
                        <a:rPr sz="1600" spc="-10" dirty="0">
                          <a:latin typeface="+mj-lt"/>
                        </a:rPr>
                        <a:t>е</a:t>
                      </a:r>
                      <a:r>
                        <a:rPr sz="1600" spc="-35" dirty="0">
                          <a:latin typeface="+mj-lt"/>
                        </a:rPr>
                        <a:t>г</a:t>
                      </a:r>
                      <a:r>
                        <a:rPr sz="1600" spc="0" dirty="0">
                          <a:latin typeface="+mj-lt"/>
                        </a:rPr>
                        <a:t>о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440,3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642,9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463,8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398,3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345,7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3829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из</a:t>
                      </a:r>
                      <a:r>
                        <a:rPr sz="1600" spc="-20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ни</a:t>
                      </a:r>
                      <a:r>
                        <a:rPr sz="1600" spc="-10" dirty="0">
                          <a:latin typeface="+mj-lt"/>
                        </a:rPr>
                        <a:t>х</a:t>
                      </a:r>
                      <a:r>
                        <a:rPr sz="1600" spc="0" dirty="0">
                          <a:latin typeface="+mj-lt"/>
                        </a:rPr>
                        <a:t>:</a:t>
                      </a:r>
                      <a:endParaRPr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5187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Н</a:t>
                      </a:r>
                      <a:r>
                        <a:rPr sz="1600" spc="-15" dirty="0">
                          <a:latin typeface="+mj-lt"/>
                        </a:rPr>
                        <a:t>а</a:t>
                      </a:r>
                      <a:r>
                        <a:rPr sz="1600" spc="-30" dirty="0">
                          <a:latin typeface="+mj-lt"/>
                        </a:rPr>
                        <a:t>л</a:t>
                      </a:r>
                      <a:r>
                        <a:rPr sz="1600" spc="0" dirty="0">
                          <a:latin typeface="+mj-lt"/>
                        </a:rPr>
                        <a:t>о</a:t>
                      </a:r>
                      <a:r>
                        <a:rPr sz="1600" spc="-30" dirty="0">
                          <a:latin typeface="+mj-lt"/>
                        </a:rPr>
                        <a:t>г</a:t>
                      </a:r>
                      <a:r>
                        <a:rPr sz="1600" spc="0" dirty="0">
                          <a:latin typeface="+mj-lt"/>
                        </a:rPr>
                        <a:t>овые</a:t>
                      </a:r>
                      <a:r>
                        <a:rPr sz="1600" spc="-15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и</a:t>
                      </a:r>
                      <a:r>
                        <a:rPr sz="1600" spc="10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нен</a:t>
                      </a:r>
                      <a:r>
                        <a:rPr sz="1600" spc="-10" dirty="0">
                          <a:latin typeface="+mj-lt"/>
                        </a:rPr>
                        <a:t>а</a:t>
                      </a:r>
                      <a:r>
                        <a:rPr sz="1600" spc="-30" dirty="0">
                          <a:latin typeface="+mj-lt"/>
                        </a:rPr>
                        <a:t>л</a:t>
                      </a:r>
                      <a:r>
                        <a:rPr sz="1600" spc="0" dirty="0">
                          <a:latin typeface="+mj-lt"/>
                        </a:rPr>
                        <a:t>о</a:t>
                      </a:r>
                      <a:r>
                        <a:rPr sz="1600" spc="-30" dirty="0">
                          <a:latin typeface="+mj-lt"/>
                        </a:rPr>
                        <a:t>г</a:t>
                      </a:r>
                      <a:r>
                        <a:rPr sz="1600" spc="0" dirty="0">
                          <a:latin typeface="+mj-lt"/>
                        </a:rPr>
                        <a:t>овые</a:t>
                      </a:r>
                      <a:r>
                        <a:rPr sz="1600" spc="-15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д</a:t>
                      </a:r>
                      <a:r>
                        <a:rPr sz="1600" spc="-50" dirty="0">
                          <a:latin typeface="+mj-lt"/>
                        </a:rPr>
                        <a:t>о</a:t>
                      </a:r>
                      <a:r>
                        <a:rPr sz="1600" spc="-55" dirty="0">
                          <a:latin typeface="+mj-lt"/>
                        </a:rPr>
                        <a:t>х</a:t>
                      </a:r>
                      <a:r>
                        <a:rPr sz="1600" spc="-25" dirty="0">
                          <a:latin typeface="+mj-lt"/>
                        </a:rPr>
                        <a:t>о</a:t>
                      </a:r>
                      <a:r>
                        <a:rPr sz="1600" spc="0" dirty="0">
                          <a:latin typeface="+mj-lt"/>
                        </a:rPr>
                        <a:t>ды</a:t>
                      </a:r>
                      <a:endParaRPr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168,0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158,2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159,2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161,8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5187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Без</a:t>
                      </a:r>
                      <a:r>
                        <a:rPr sz="1600" spc="-30" dirty="0">
                          <a:latin typeface="+mj-lt"/>
                        </a:rPr>
                        <a:t>в</a:t>
                      </a:r>
                      <a:r>
                        <a:rPr sz="1600" spc="-20" dirty="0">
                          <a:latin typeface="+mj-lt"/>
                        </a:rPr>
                        <a:t>о</a:t>
                      </a:r>
                      <a:r>
                        <a:rPr sz="1600" spc="-45" dirty="0">
                          <a:latin typeface="+mj-lt"/>
                        </a:rPr>
                        <a:t>з</a:t>
                      </a:r>
                      <a:r>
                        <a:rPr sz="1600" spc="0" dirty="0">
                          <a:latin typeface="+mj-lt"/>
                        </a:rPr>
                        <a:t>мездные</a:t>
                      </a:r>
                      <a:r>
                        <a:rPr sz="1600" spc="10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п</a:t>
                      </a:r>
                      <a:r>
                        <a:rPr sz="1600" spc="-15" dirty="0">
                          <a:latin typeface="+mj-lt"/>
                        </a:rPr>
                        <a:t>о</a:t>
                      </a:r>
                      <a:r>
                        <a:rPr sz="1600" spc="0" dirty="0">
                          <a:latin typeface="+mj-lt"/>
                        </a:rPr>
                        <a:t>с</a:t>
                      </a:r>
                      <a:r>
                        <a:rPr sz="1600" spc="10" dirty="0">
                          <a:latin typeface="+mj-lt"/>
                        </a:rPr>
                        <a:t>т</a:t>
                      </a:r>
                      <a:r>
                        <a:rPr sz="1600" spc="-20" dirty="0">
                          <a:latin typeface="+mj-lt"/>
                        </a:rPr>
                        <a:t>у</a:t>
                      </a:r>
                      <a:r>
                        <a:rPr sz="1600" spc="0" dirty="0">
                          <a:latin typeface="+mj-lt"/>
                        </a:rPr>
                        <a:t>п</a:t>
                      </a:r>
                      <a:r>
                        <a:rPr sz="1600" spc="-25" dirty="0">
                          <a:latin typeface="+mj-lt"/>
                        </a:rPr>
                        <a:t>л</a:t>
                      </a:r>
                      <a:r>
                        <a:rPr sz="1600" spc="0" dirty="0">
                          <a:latin typeface="+mj-lt"/>
                        </a:rPr>
                        <a:t>ения</a:t>
                      </a:r>
                      <a:endParaRPr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272,3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496,2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305,3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239,1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184,0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5187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II.</a:t>
                      </a:r>
                      <a:r>
                        <a:rPr sz="1600" spc="-20" dirty="0">
                          <a:latin typeface="+mj-lt"/>
                        </a:rPr>
                        <a:t> </a:t>
                      </a:r>
                      <a:r>
                        <a:rPr sz="1600" spc="-30" dirty="0">
                          <a:latin typeface="+mj-lt"/>
                        </a:rPr>
                        <a:t>Р</a:t>
                      </a:r>
                      <a:r>
                        <a:rPr sz="1600" spc="-10" dirty="0">
                          <a:latin typeface="+mj-lt"/>
                        </a:rPr>
                        <a:t>а</a:t>
                      </a:r>
                      <a:r>
                        <a:rPr sz="1600" spc="-35" dirty="0">
                          <a:latin typeface="+mj-lt"/>
                        </a:rPr>
                        <a:t>с</a:t>
                      </a:r>
                      <a:r>
                        <a:rPr sz="1600" spc="-55" dirty="0">
                          <a:latin typeface="+mj-lt"/>
                        </a:rPr>
                        <a:t>х</a:t>
                      </a:r>
                      <a:r>
                        <a:rPr sz="1600" spc="-25" dirty="0">
                          <a:latin typeface="+mj-lt"/>
                        </a:rPr>
                        <a:t>о</a:t>
                      </a:r>
                      <a:r>
                        <a:rPr sz="1600" spc="0" dirty="0">
                          <a:latin typeface="+mj-lt"/>
                        </a:rPr>
                        <a:t>д</a:t>
                      </a:r>
                      <a:r>
                        <a:rPr sz="1600" spc="-10" dirty="0">
                          <a:latin typeface="+mj-lt"/>
                        </a:rPr>
                        <a:t>ы</a:t>
                      </a:r>
                      <a:r>
                        <a:rPr sz="1600" spc="0" dirty="0">
                          <a:latin typeface="+mj-lt"/>
                        </a:rPr>
                        <a:t>, </a:t>
                      </a:r>
                      <a:r>
                        <a:rPr sz="1600" spc="-55" dirty="0">
                          <a:latin typeface="+mj-lt"/>
                        </a:rPr>
                        <a:t>в</a:t>
                      </a:r>
                      <a:r>
                        <a:rPr sz="1600" spc="-10" dirty="0">
                          <a:latin typeface="+mj-lt"/>
                        </a:rPr>
                        <a:t>се</a:t>
                      </a:r>
                      <a:r>
                        <a:rPr sz="1600" spc="-35" dirty="0">
                          <a:latin typeface="+mj-lt"/>
                        </a:rPr>
                        <a:t>г</a:t>
                      </a:r>
                      <a:r>
                        <a:rPr sz="1600" spc="0" dirty="0">
                          <a:latin typeface="+mj-lt"/>
                        </a:rPr>
                        <a:t>о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438,3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688,1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Arial" pitchFamily="34" charset="0"/>
                        </a:rPr>
                        <a:t>463,8</a:t>
                      </a:r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398,3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345,7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5684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j-lt"/>
                        </a:rPr>
                        <a:t>III.</a:t>
                      </a:r>
                      <a:r>
                        <a:rPr sz="1600" spc="-30" dirty="0">
                          <a:latin typeface="+mj-lt"/>
                        </a:rPr>
                        <a:t> </a:t>
                      </a:r>
                      <a:r>
                        <a:rPr sz="1600" spc="25" dirty="0">
                          <a:latin typeface="+mj-lt"/>
                        </a:rPr>
                        <a:t>Д</a:t>
                      </a:r>
                      <a:r>
                        <a:rPr sz="1600" spc="0" dirty="0">
                          <a:latin typeface="+mj-lt"/>
                        </a:rPr>
                        <a:t>е</a:t>
                      </a:r>
                      <a:r>
                        <a:rPr sz="1600" spc="-35" dirty="0">
                          <a:latin typeface="+mj-lt"/>
                        </a:rPr>
                        <a:t>ф</a:t>
                      </a:r>
                      <a:r>
                        <a:rPr sz="1600" spc="0" dirty="0">
                          <a:latin typeface="+mj-lt"/>
                        </a:rPr>
                        <a:t>иц</a:t>
                      </a:r>
                      <a:r>
                        <a:rPr sz="1600" spc="5" dirty="0">
                          <a:latin typeface="+mj-lt"/>
                        </a:rPr>
                        <a:t>и</a:t>
                      </a:r>
                      <a:r>
                        <a:rPr sz="1600" spc="0" dirty="0">
                          <a:latin typeface="+mj-lt"/>
                        </a:rPr>
                        <a:t>т</a:t>
                      </a:r>
                      <a:r>
                        <a:rPr sz="1600" spc="45" dirty="0">
                          <a:latin typeface="+mj-lt"/>
                        </a:rPr>
                        <a:t> </a:t>
                      </a:r>
                      <a:r>
                        <a:rPr sz="1600" spc="5" dirty="0">
                          <a:latin typeface="+mj-lt"/>
                        </a:rPr>
                        <a:t>(</a:t>
                      </a:r>
                      <a:r>
                        <a:rPr sz="1600" spc="0" dirty="0">
                          <a:latin typeface="+mj-lt"/>
                        </a:rPr>
                        <a:t>-), пр</a:t>
                      </a:r>
                      <a:r>
                        <a:rPr sz="1600" spc="5" dirty="0">
                          <a:latin typeface="+mj-lt"/>
                        </a:rPr>
                        <a:t>о</a:t>
                      </a:r>
                      <a:r>
                        <a:rPr sz="1600" spc="-40" dirty="0">
                          <a:latin typeface="+mj-lt"/>
                        </a:rPr>
                        <a:t>ф</a:t>
                      </a:r>
                      <a:r>
                        <a:rPr sz="1600" spc="0" dirty="0">
                          <a:latin typeface="+mj-lt"/>
                        </a:rPr>
                        <a:t>и</a:t>
                      </a:r>
                      <a:r>
                        <a:rPr sz="1600" spc="-10" dirty="0">
                          <a:latin typeface="+mj-lt"/>
                        </a:rPr>
                        <a:t>ц</a:t>
                      </a:r>
                      <a:r>
                        <a:rPr sz="1600" spc="5" dirty="0">
                          <a:latin typeface="+mj-lt"/>
                        </a:rPr>
                        <a:t>и</a:t>
                      </a:r>
                      <a:r>
                        <a:rPr sz="1600" spc="0" dirty="0">
                          <a:latin typeface="+mj-lt"/>
                        </a:rPr>
                        <a:t>т</a:t>
                      </a:r>
                      <a:r>
                        <a:rPr sz="1600" spc="45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(+)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710140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j-lt"/>
                        </a:rPr>
                        <a:t>V</a:t>
                      </a:r>
                      <a:r>
                        <a:rPr sz="1600" spc="5" dirty="0">
                          <a:latin typeface="+mj-lt"/>
                        </a:rPr>
                        <a:t>I</a:t>
                      </a:r>
                      <a:r>
                        <a:rPr sz="1600" spc="0" dirty="0">
                          <a:latin typeface="+mj-lt"/>
                        </a:rPr>
                        <a:t>.</a:t>
                      </a:r>
                      <a:r>
                        <a:rPr sz="1600" spc="-20" dirty="0">
                          <a:latin typeface="+mj-lt"/>
                        </a:rPr>
                        <a:t> </a:t>
                      </a:r>
                      <a:r>
                        <a:rPr sz="1600" spc="0" dirty="0">
                          <a:latin typeface="+mj-lt"/>
                        </a:rPr>
                        <a:t>Ис</a:t>
                      </a:r>
                      <a:r>
                        <a:rPr sz="1600" spc="-60" dirty="0">
                          <a:latin typeface="+mj-lt"/>
                        </a:rPr>
                        <a:t>т</a:t>
                      </a:r>
                      <a:r>
                        <a:rPr sz="1600" spc="-45" dirty="0">
                          <a:latin typeface="+mj-lt"/>
                        </a:rPr>
                        <a:t>о</a:t>
                      </a:r>
                      <a:r>
                        <a:rPr sz="1600" spc="0" dirty="0">
                          <a:latin typeface="+mj-lt"/>
                        </a:rPr>
                        <a:t>чни</a:t>
                      </a:r>
                      <a:r>
                        <a:rPr sz="1600" spc="10" dirty="0">
                          <a:latin typeface="+mj-lt"/>
                        </a:rPr>
                        <a:t>к</a:t>
                      </a:r>
                      <a:r>
                        <a:rPr sz="1600" spc="0" dirty="0">
                          <a:latin typeface="+mj-lt"/>
                        </a:rPr>
                        <a:t>и</a:t>
                      </a:r>
                      <a:r>
                        <a:rPr sz="1600" spc="45" dirty="0">
                          <a:latin typeface="+mj-lt"/>
                        </a:rPr>
                        <a:t> </a:t>
                      </a:r>
                      <a:r>
                        <a:rPr sz="1600" spc="-40" dirty="0">
                          <a:latin typeface="+mj-lt"/>
                        </a:rPr>
                        <a:t>ф</a:t>
                      </a:r>
                      <a:r>
                        <a:rPr sz="1600" spc="0" dirty="0">
                          <a:latin typeface="+mj-lt"/>
                        </a:rPr>
                        <a:t>инанс</a:t>
                      </a:r>
                      <a:r>
                        <a:rPr sz="1600" spc="-10" dirty="0">
                          <a:latin typeface="+mj-lt"/>
                        </a:rPr>
                        <a:t>и</a:t>
                      </a:r>
                      <a:r>
                        <a:rPr sz="1600" spc="0" dirty="0">
                          <a:latin typeface="+mj-lt"/>
                        </a:rPr>
                        <a:t>р</a:t>
                      </a:r>
                      <a:r>
                        <a:rPr sz="1600" spc="5" dirty="0">
                          <a:latin typeface="+mj-lt"/>
                        </a:rPr>
                        <a:t>о</a:t>
                      </a:r>
                      <a:r>
                        <a:rPr sz="1600" spc="-15" dirty="0">
                          <a:latin typeface="+mj-lt"/>
                        </a:rPr>
                        <a:t>в</a:t>
                      </a:r>
                      <a:r>
                        <a:rPr sz="1600" spc="0" dirty="0">
                          <a:latin typeface="+mj-lt"/>
                        </a:rPr>
                        <a:t>ания д</a:t>
                      </a:r>
                      <a:r>
                        <a:rPr sz="1600" spc="-10" dirty="0">
                          <a:latin typeface="+mj-lt"/>
                        </a:rPr>
                        <a:t>е</a:t>
                      </a:r>
                      <a:r>
                        <a:rPr sz="1600" spc="-40" dirty="0">
                          <a:latin typeface="+mj-lt"/>
                        </a:rPr>
                        <a:t>ф</a:t>
                      </a:r>
                      <a:r>
                        <a:rPr sz="1600" spc="0" dirty="0">
                          <a:latin typeface="+mj-lt"/>
                        </a:rPr>
                        <a:t>и</a:t>
                      </a:r>
                      <a:r>
                        <a:rPr sz="1600" spc="-10" dirty="0">
                          <a:latin typeface="+mj-lt"/>
                        </a:rPr>
                        <a:t>ц</a:t>
                      </a:r>
                      <a:r>
                        <a:rPr sz="1600" spc="5" dirty="0">
                          <a:latin typeface="+mj-lt"/>
                        </a:rPr>
                        <a:t>и</a:t>
                      </a:r>
                      <a:r>
                        <a:rPr sz="1600" spc="0" dirty="0">
                          <a:latin typeface="+mj-lt"/>
                        </a:rPr>
                        <a:t>та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600" dirty="0"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х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6"/>
    </mc:Choice>
    <mc:Fallback xmlns="">
      <p:transition spd="slow" advTm="56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47133" y="267159"/>
            <a:ext cx="85259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Доходы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района,тыс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.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07158"/>
              </p:ext>
            </p:extLst>
          </p:nvPr>
        </p:nvGraphicFramePr>
        <p:xfrm>
          <a:off x="190005" y="1227669"/>
          <a:ext cx="8746565" cy="519688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887192933"/>
                    </a:ext>
                  </a:extLst>
                </a:gridCol>
                <a:gridCol w="1096930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319105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004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8102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5451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2393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2000" u="none" strike="noStrike" cap="all" baseline="0" dirty="0">
                          <a:latin typeface="+mj-lt"/>
                        </a:rPr>
                        <a:t> Доходы</a:t>
                      </a:r>
                      <a:endParaRPr lang="ru-RU" sz="2000" b="0" i="0" u="none" strike="noStrike" cap="all" baseline="0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>
                          <a:latin typeface="+mj-lt"/>
                        </a:rPr>
                        <a:t>2022г</a:t>
                      </a:r>
                      <a:r>
                        <a:rPr lang="ru-RU" sz="1800" u="none" strike="noStrike" dirty="0">
                          <a:latin typeface="+mj-lt"/>
                        </a:rPr>
                        <a:t>.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/>
                        <a:t>2023г</a:t>
                      </a:r>
                      <a:r>
                        <a:rPr lang="ru-RU" sz="1800" u="none" strike="noStrike" dirty="0"/>
                        <a:t>.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/>
                        <a:t>2024г.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414502"/>
                  </a:ext>
                </a:extLst>
              </a:tr>
              <a:tr h="7386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u="none" strike="noStrike" dirty="0" smtClean="0">
                          <a:latin typeface="+mj-lt"/>
                        </a:rPr>
                        <a:t>первоначальный план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u="none" strike="noStrike" dirty="0" smtClean="0">
                          <a:latin typeface="+mj-lt"/>
                        </a:rPr>
                        <a:t>ожидаемое исполнение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u="none" strike="noStrike" dirty="0">
                          <a:latin typeface="+mj-lt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703" marR="6703" marT="6703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u="none" strike="noStrike" dirty="0">
                          <a:latin typeface="+mj-lt"/>
                        </a:rPr>
                        <a:t>в % к </a:t>
                      </a:r>
                      <a:r>
                        <a:rPr lang="ru-RU" sz="1200" u="none" strike="noStrike" dirty="0" smtClean="0">
                          <a:latin typeface="+mj-lt"/>
                        </a:rPr>
                        <a:t>первоначальному</a:t>
                      </a:r>
                      <a:r>
                        <a:rPr lang="ru-RU" sz="1200" u="none" strike="noStrike" baseline="0" dirty="0" smtClean="0">
                          <a:latin typeface="+mj-lt"/>
                        </a:rPr>
                        <a:t> плану </a:t>
                      </a:r>
                      <a:r>
                        <a:rPr lang="ru-RU" sz="1200" u="none" strike="noStrike" dirty="0" smtClean="0">
                          <a:latin typeface="+mj-lt"/>
                        </a:rPr>
                        <a:t>2023 </a:t>
                      </a:r>
                      <a:r>
                        <a:rPr lang="ru-RU" sz="1200" u="none" strike="noStrike" dirty="0">
                          <a:latin typeface="+mj-lt"/>
                        </a:rPr>
                        <a:t>г.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703" marR="6703" marT="6703" marB="0"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59269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>
                          <a:latin typeface="+mj-lt"/>
                        </a:rPr>
                        <a:t>Налог на доходы физических лиц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113 783,40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99 804,6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99 804,6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113 697,00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>
                          <a:latin typeface="+mj-lt"/>
                        </a:rPr>
                        <a:t>Акцизы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20 411,10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17 912,5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17 912,5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21 829,10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849721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 smtClean="0">
                          <a:latin typeface="+mj-lt"/>
                        </a:rPr>
                        <a:t>Налоги</a:t>
                      </a:r>
                      <a:r>
                        <a:rPr lang="ru-RU" sz="1400" u="none" strike="noStrike" baseline="0" dirty="0" smtClean="0">
                          <a:latin typeface="+mj-lt"/>
                        </a:rPr>
                        <a:t> на совокупный доход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17 620,00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18 627,3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18 627,3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11 431,00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 smtClean="0">
                          <a:latin typeface="+mj-lt"/>
                        </a:rPr>
                        <a:t>Госпошлина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1 154,80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1 080,0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1 080,0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1 185,00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>
                          <a:latin typeface="+mj-lt"/>
                        </a:rPr>
                        <a:t>Налоговые доходы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152 969,30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137 424,4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137 424,4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148 142,10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>
                          <a:latin typeface="+mj-lt"/>
                        </a:rPr>
                        <a:t>Неналоговые доходы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15 083,80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8 776,9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9 252,1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10 032,00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269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>
                          <a:latin typeface="+mj-lt"/>
                        </a:rPr>
                        <a:t>Налоговые и неналоговые доходы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168 053,10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146 201,3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146 676,5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158 174,10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>
                          <a:latin typeface="+mj-lt"/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272 284,90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203 602,1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469 193,3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305 306,80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ДОХОДЫ ВСЕГО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440 338,00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  <a:cs typeface="Arial" pitchFamily="34" charset="0"/>
                        </a:rPr>
                        <a:t>349 803,4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  <a:cs typeface="Arial" pitchFamily="34" charset="0"/>
                        </a:rPr>
                        <a:t>642 869,8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463 480,90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132,5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4"/>
    </mc:Choice>
    <mc:Fallback xmlns="">
      <p:transition spd="slow" advTm="60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54000" y="241759"/>
            <a:ext cx="86529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Безвозмездные поступления, млн.рублей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98954"/>
              </p:ext>
            </p:extLst>
          </p:nvPr>
        </p:nvGraphicFramePr>
        <p:xfrm>
          <a:off x="372533" y="1040377"/>
          <a:ext cx="8483600" cy="5216487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14479">
                  <a:extLst>
                    <a:ext uri="{9D8B030D-6E8A-4147-A177-3AD203B41FA5}">
                      <a16:colId xmlns="" xmlns:a16="http://schemas.microsoft.com/office/drawing/2014/main" val="887192933"/>
                    </a:ext>
                  </a:extLst>
                </a:gridCol>
                <a:gridCol w="860054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430867"/>
                <a:gridCol w="1193800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6254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>
                          <a:latin typeface="+mj-lt"/>
                        </a:rPr>
                        <a:t> Безвозмездные</a:t>
                      </a:r>
                      <a:r>
                        <a:rPr lang="ru-RU" sz="1800" u="none" strike="noStrike" baseline="0" dirty="0">
                          <a:latin typeface="+mj-lt"/>
                        </a:rPr>
                        <a:t> поступления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>
                          <a:latin typeface="+mj-lt"/>
                        </a:rPr>
                        <a:t>2022г</a:t>
                      </a:r>
                      <a:r>
                        <a:rPr lang="ru-RU" sz="1800" u="none" strike="noStrike" dirty="0">
                          <a:latin typeface="+mj-lt"/>
                        </a:rPr>
                        <a:t>.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>
                          <a:latin typeface="+mj-lt"/>
                        </a:rPr>
                        <a:t>2023г</a:t>
                      </a:r>
                      <a:r>
                        <a:rPr lang="ru-RU" sz="1800" u="none" strike="noStrike" dirty="0">
                          <a:latin typeface="+mj-lt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800" u="none" strike="noStrike" dirty="0" smtClean="0">
                          <a:latin typeface="+mj-lt"/>
                        </a:rPr>
                        <a:t>2024г</a:t>
                      </a:r>
                      <a:r>
                        <a:rPr lang="ru-RU" sz="1800" u="none" strike="noStrike" dirty="0">
                          <a:latin typeface="+mj-lt"/>
                        </a:rPr>
                        <a:t>.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784" marR="30784" marT="32645" marB="32645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414502"/>
                  </a:ext>
                </a:extLst>
              </a:tr>
              <a:tr h="4578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>
                          <a:latin typeface="+mj-lt"/>
                        </a:rPr>
                        <a:t>первоначальный план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>
                          <a:latin typeface="+mj-lt"/>
                        </a:rPr>
                        <a:t>ожидаемое исполнение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>
                          <a:latin typeface="+mj-lt"/>
                        </a:rPr>
                        <a:t>прогноз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703" marR="6703" marT="6703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>
                          <a:latin typeface="+mj-lt"/>
                        </a:rPr>
                        <a:t>в % к </a:t>
                      </a:r>
                      <a:r>
                        <a:rPr lang="ru-RU" sz="1400" u="none" strike="noStrike" dirty="0" smtClean="0">
                          <a:latin typeface="+mj-lt"/>
                        </a:rPr>
                        <a:t>плану</a:t>
                      </a:r>
                    </a:p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u="none" strike="noStrike" dirty="0" smtClean="0">
                          <a:latin typeface="+mj-lt"/>
                        </a:rPr>
                        <a:t>2023 </a:t>
                      </a:r>
                      <a:r>
                        <a:rPr lang="ru-RU" sz="1400" u="none" strike="noStrike" dirty="0">
                          <a:latin typeface="+mj-lt"/>
                        </a:rPr>
                        <a:t>г.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703" marR="6703" marT="6703" marB="0"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615197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en-US" sz="1600" u="none" strike="noStrike" dirty="0">
                          <a:latin typeface="+mj-lt"/>
                        </a:rPr>
                        <a:t>I</a:t>
                      </a:r>
                      <a:r>
                        <a:rPr lang="ru-RU" sz="1600" u="none" strike="noStrike" dirty="0">
                          <a:latin typeface="+mj-lt"/>
                        </a:rPr>
                        <a:t>. Поступления из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областного</a:t>
                      </a:r>
                      <a:r>
                        <a:rPr lang="ru-RU" sz="1600" u="none" strike="noStrike" baseline="0" dirty="0" smtClean="0">
                          <a:latin typeface="+mj-lt"/>
                        </a:rPr>
                        <a:t> б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юджета </a:t>
                      </a:r>
                      <a:r>
                        <a:rPr lang="ru-RU" sz="1600" u="none" strike="noStrike" dirty="0">
                          <a:latin typeface="+mj-lt"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29408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u="none" strike="noStrike" dirty="0">
                          <a:latin typeface="+mj-lt"/>
                        </a:rPr>
                        <a:t>Дотации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180,9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615197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1" u="none" strike="noStrike" dirty="0">
                          <a:latin typeface="+mj-lt"/>
                        </a:rPr>
                        <a:t>из них: дотация на выравнивание бюджетной обеспеченности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181,5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29408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u="none" strike="noStrike" dirty="0">
                          <a:latin typeface="+mj-lt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29408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u="none" strike="noStrike" dirty="0">
                          <a:latin typeface="+mj-lt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519265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u="none" strike="noStrike" dirty="0">
                          <a:latin typeface="+mj-lt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9871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latin typeface="+mj-lt"/>
                        </a:rPr>
                        <a:t>II</a:t>
                      </a:r>
                      <a:r>
                        <a:rPr lang="ru-RU" sz="1600" u="none" strike="noStrike" dirty="0">
                          <a:latin typeface="+mj-lt"/>
                        </a:rPr>
                        <a:t>. Безвозмездные  поступления от государственных (муниципальных) организаций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92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latin typeface="+mj-lt"/>
                        </a:rPr>
                        <a:t>III</a:t>
                      </a:r>
                      <a:r>
                        <a:rPr lang="ru-RU" sz="1600" u="none" strike="noStrike" dirty="0">
                          <a:latin typeface="+mj-lt"/>
                        </a:rPr>
                        <a:t>. Прочие поступления (возвраты)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08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272,3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203,6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496,2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305,3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"/>
    </mc:Choice>
    <mc:Fallback xmlns="">
      <p:transition spd="slow" advTm="610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67267" y="250225"/>
            <a:ext cx="80264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Динамика доходов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района, </a:t>
            </a:r>
          </a:p>
          <a:p>
            <a:pPr algn="ctr"/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тыс.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3409436"/>
              </p:ext>
            </p:extLst>
          </p:nvPr>
        </p:nvGraphicFramePr>
        <p:xfrm>
          <a:off x="332509" y="1396999"/>
          <a:ext cx="8526483" cy="487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3065929" y="3334871"/>
            <a:ext cx="735106" cy="412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325034" y="4706471"/>
            <a:ext cx="735106" cy="30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25034" y="3272118"/>
            <a:ext cx="842684" cy="403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65929" y="4706471"/>
            <a:ext cx="824753" cy="179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5472953" y="3097307"/>
            <a:ext cx="694765" cy="237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65,1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3130922" y="4450978"/>
            <a:ext cx="694765" cy="237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87,3%</a:t>
            </a:r>
            <a:endParaRPr lang="ru-RU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5345204" y="4462185"/>
            <a:ext cx="694765" cy="237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107,8%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4"/>
    </mc:Choice>
    <mc:Fallback xmlns="">
      <p:transition spd="slow" advTm="60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91734" y="224825"/>
            <a:ext cx="5943599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«Бюджет для граждан»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—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это</a:t>
            </a:r>
          </a:p>
        </p:txBody>
      </p:sp>
      <p:pic>
        <p:nvPicPr>
          <p:cNvPr id="61441" name="Picture 1" descr="D:\инфографика\фирменный стиль мои финансы\ИКОНКИ_Вопрос-ответ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831" y="550334"/>
            <a:ext cx="4295175" cy="4292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69268" y="3885781"/>
            <a:ext cx="50038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1200"/>
              </a:spcBef>
              <a:buClr>
                <a:srgbClr val="0070C0"/>
              </a:buClr>
              <a:buSzPct val="160000"/>
              <a:buFont typeface="Wingdings" pitchFamily="2" charset="2"/>
              <a:buChar char="ü"/>
            </a:pPr>
            <a:r>
              <a:rPr lang="ru-RU" sz="2000" dirty="0" smtClean="0"/>
              <a:t>основные понятия бюджета и бюджетного процесса</a:t>
            </a:r>
          </a:p>
          <a:p>
            <a:pPr>
              <a:lnSpc>
                <a:spcPts val="1600"/>
              </a:lnSpc>
              <a:spcBef>
                <a:spcPts val="1200"/>
              </a:spcBef>
              <a:buClr>
                <a:srgbClr val="0070C0"/>
              </a:buClr>
              <a:buSzPct val="160000"/>
              <a:buFont typeface="Wingdings" pitchFamily="2" charset="2"/>
              <a:buChar char="ü"/>
            </a:pPr>
            <a:r>
              <a:rPr lang="ru-RU" sz="2000" dirty="0" smtClean="0"/>
              <a:t>основные сведения о межбюджетных отношениях, основных показателях развития экономики </a:t>
            </a:r>
            <a:r>
              <a:rPr lang="ru-RU" sz="2000" dirty="0" err="1" smtClean="0"/>
              <a:t>Любытинского</a:t>
            </a:r>
            <a:r>
              <a:rPr lang="ru-RU" sz="2000" dirty="0" smtClean="0"/>
              <a:t> района</a:t>
            </a:r>
          </a:p>
          <a:p>
            <a:pPr>
              <a:lnSpc>
                <a:spcPts val="1600"/>
              </a:lnSpc>
              <a:spcBef>
                <a:spcPts val="1200"/>
              </a:spcBef>
              <a:buClr>
                <a:srgbClr val="0070C0"/>
              </a:buClr>
              <a:buSzPct val="160000"/>
              <a:buFont typeface="Wingdings" pitchFamily="2" charset="2"/>
              <a:buChar char="ü"/>
            </a:pPr>
            <a:r>
              <a:rPr lang="ru-RU" sz="2000" dirty="0" smtClean="0"/>
              <a:t>основные параметры бюджета </a:t>
            </a:r>
            <a:r>
              <a:rPr lang="ru-RU" sz="2000" dirty="0" err="1" smtClean="0"/>
              <a:t>Любытинского</a:t>
            </a:r>
            <a:r>
              <a:rPr lang="ru-RU" sz="2000" dirty="0" smtClean="0"/>
              <a:t> муниципального района (характеристики доходов и расходов бюджета, муниципальный  долг  района, муниципальные программы)</a:t>
            </a:r>
          </a:p>
        </p:txBody>
      </p:sp>
      <p:pic>
        <p:nvPicPr>
          <p:cNvPr id="1026" name="Picture 2" descr="http://i.mycdn.me/i?r=AzFIxPtkV78jcmdRfpoIOyaJX7Qasz0MP4fmbEA_eo8WcjO7EuABt8t6j6ROsg0SwU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7" y="838200"/>
            <a:ext cx="453813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0"/>
    </mc:Choice>
    <mc:Fallback xmlns="">
      <p:transition spd="slow" advTm="662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96333" y="226942"/>
            <a:ext cx="85936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Налоговые и неналоговые доходы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 бюджета любытинского муниципального района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в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2024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83819"/>
            <a:ext cx="4284476" cy="553998"/>
          </a:xfrm>
          <a:prstGeom prst="rect">
            <a:avLst/>
          </a:prstGeom>
          <a:solidFill>
            <a:schemeClr val="bg1"/>
          </a:solidFill>
          <a:ln cap="flat">
            <a:noFill/>
            <a:rou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Динамика поступлений по налоговым и неналоговым доходам областного бюджета за период </a:t>
            </a:r>
            <a:r>
              <a:rPr lang="ru-RU" sz="1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2022-2024 </a:t>
            </a:r>
            <a:r>
              <a:rPr lang="ru-RU" sz="1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гг. </a:t>
            </a:r>
            <a:r>
              <a:rPr lang="ru-RU" sz="12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(</a:t>
            </a:r>
            <a:r>
              <a:rPr lang="ru-RU" sz="1200" b="1" dirty="0" err="1" smtClean="0">
                <a:solidFill>
                  <a:srgbClr val="00B0F0"/>
                </a:solidFill>
                <a:latin typeface="+mj-lt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0125" y="1489868"/>
            <a:ext cx="4284476" cy="710259"/>
          </a:xfrm>
          <a:prstGeom prst="rect">
            <a:avLst/>
          </a:prstGeom>
          <a:solidFill>
            <a:schemeClr val="bg1"/>
          </a:solidFill>
          <a:ln cap="flat">
            <a:solidFill>
              <a:schemeClr val="bg1"/>
            </a:solidFill>
            <a:rou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Структура налоговых и неналоговых доходов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бюджета муниципального района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году </a:t>
            </a:r>
            <a:r>
              <a:rPr lang="ru-RU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разрезе доходных источников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% в общей сумме доходов)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92129806"/>
              </p:ext>
            </p:extLst>
          </p:nvPr>
        </p:nvGraphicFramePr>
        <p:xfrm>
          <a:off x="193964" y="1397000"/>
          <a:ext cx="4386161" cy="368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39024033"/>
              </p:ext>
            </p:extLst>
          </p:nvPr>
        </p:nvGraphicFramePr>
        <p:xfrm>
          <a:off x="3048000" y="1339987"/>
          <a:ext cx="6096000" cy="523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45533" y="241760"/>
            <a:ext cx="86868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Межбюджетные трансферты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бюджетам сельских поселений</a:t>
            </a:r>
          </a:p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в 2024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году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2528"/>
              </p:ext>
            </p:extLst>
          </p:nvPr>
        </p:nvGraphicFramePr>
        <p:xfrm>
          <a:off x="194851" y="1262305"/>
          <a:ext cx="8712082" cy="45684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96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6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4239"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latin typeface="+mj-lt"/>
                        </a:rPr>
                        <a:t>Дотации поселениям</a:t>
                      </a:r>
                      <a:endParaRPr lang="ru-RU" sz="1600" b="1" u="none" strike="noStrike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latin typeface="+mj-lt"/>
                        </a:rPr>
                        <a:t>Методика распределения о</a:t>
                      </a:r>
                      <a:r>
                        <a:rPr lang="ru-RU" sz="1200" kern="1200" baseline="0" dirty="0">
                          <a:latin typeface="+mj-lt"/>
                        </a:rPr>
                        <a:t>бластной закон от 06.03.2009 № 482-ОЗ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kern="1200" baseline="0" dirty="0">
                          <a:latin typeface="+mj-lt"/>
                        </a:rPr>
                        <a:t>"О межбюджетных отношениях в Новгородской области»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400" u="none" strike="noStrike" dirty="0" smtClean="0">
                          <a:latin typeface="+mj-lt"/>
                        </a:rPr>
                        <a:t>Получатели </a:t>
                      </a:r>
                      <a:r>
                        <a:rPr lang="ru-RU" sz="2800" b="1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</a:t>
                      </a:r>
                      <a:r>
                        <a:rPr lang="ru-RU" sz="2800" u="none" strike="noStrike" dirty="0" smtClean="0">
                          <a:latin typeface="+mj-lt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+mj-lt"/>
                        </a:rPr>
                        <a:t>сельских поселения</a:t>
                      </a:r>
                      <a:endParaRPr lang="ru-RU" sz="1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+mj-lt"/>
                        </a:rPr>
                        <a:t>Предусмотрено </a:t>
                      </a:r>
                    </a:p>
                    <a:p>
                      <a:pPr algn="ctr" fontAlgn="t"/>
                      <a:r>
                        <a:rPr lang="ru-RU" sz="2800" b="1" u="none" strike="noStrike" dirty="0" smtClean="0">
                          <a:solidFill>
                            <a:srgbClr val="00B0F0"/>
                          </a:solidFill>
                          <a:latin typeface="+mj-lt"/>
                        </a:rPr>
                        <a:t>27,5</a:t>
                      </a:r>
                      <a:r>
                        <a:rPr lang="ru-RU" sz="1400" u="none" strike="noStrike" dirty="0" smtClean="0">
                          <a:latin typeface="+mj-lt"/>
                        </a:rPr>
                        <a:t>млн.рублей</a:t>
                      </a:r>
                      <a:endParaRPr lang="ru-RU" sz="1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4239"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  <a:latin typeface="+mj-lt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latin typeface="+mj-lt"/>
                        </a:rPr>
                        <a:t>Предоставляются для исполнения переданных государственных полномочий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u="none" strike="noStrike" dirty="0">
                          <a:latin typeface="+mj-lt"/>
                        </a:rPr>
                        <a:t>Распределяются в соответствии методиками, утвержденными областными законами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3</a:t>
                      </a:r>
                      <a:r>
                        <a:rPr lang="ru-RU" sz="1400" u="none" strike="noStrike" dirty="0" smtClean="0">
                          <a:latin typeface="+mj-lt"/>
                        </a:rPr>
                        <a:t> вида</a:t>
                      </a:r>
                      <a:endParaRPr lang="ru-RU" sz="1400" u="none" strike="noStrike" dirty="0">
                        <a:latin typeface="+mj-lt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latin typeface="+mj-lt"/>
                        </a:rPr>
                        <a:t>Субвенций</a:t>
                      </a:r>
                      <a:endParaRPr lang="ru-RU" sz="1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+mj-lt"/>
                        </a:rPr>
                        <a:t>Предусмотрено</a:t>
                      </a:r>
                    </a:p>
                    <a:p>
                      <a:pPr algn="ctr" fontAlgn="t"/>
                      <a:r>
                        <a:rPr lang="ru-RU" sz="2800" b="1" u="none" strike="noStrike" dirty="0" smtClean="0">
                          <a:solidFill>
                            <a:srgbClr val="00B0F0"/>
                          </a:solidFill>
                          <a:latin typeface="+mj-lt"/>
                        </a:rPr>
                        <a:t>0,9499</a:t>
                      </a:r>
                      <a:r>
                        <a:rPr lang="ru-RU" sz="1400" u="none" strike="noStrike" dirty="0" smtClean="0">
                          <a:latin typeface="+mj-lt"/>
                        </a:rPr>
                        <a:t>млн</a:t>
                      </a:r>
                      <a:r>
                        <a:rPr lang="ru-RU" sz="1400" u="none" strike="noStrike" dirty="0">
                          <a:latin typeface="+mj-lt"/>
                        </a:rPr>
                        <a:t>. рублей</a:t>
                      </a:r>
                      <a:endParaRPr lang="ru-RU" sz="14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84200" marR="84200" marT="79400" marB="794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2"/>
    </mc:Choice>
    <mc:Fallback xmlns="">
      <p:transition spd="slow" advTm="592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70934" y="244935"/>
            <a:ext cx="85936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Расходы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ЛЮБЫТИНСКОГО МУНИЦИПАЛЬНОГО РАЙОНА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в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2023-2024 </a:t>
            </a:r>
            <a:r>
              <a:rPr lang="ru-RU" sz="16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гг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.,</a:t>
            </a:r>
          </a:p>
          <a:p>
            <a:pPr algn="ctr"/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тыс.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рублей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87848"/>
              </p:ext>
            </p:extLst>
          </p:nvPr>
        </p:nvGraphicFramePr>
        <p:xfrm>
          <a:off x="242355" y="1225296"/>
          <a:ext cx="8664579" cy="538639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75858">
                  <a:extLst>
                    <a:ext uri="{9D8B030D-6E8A-4147-A177-3AD203B41FA5}">
                      <a16:colId xmlns="" xmlns:a16="http://schemas.microsoft.com/office/drawing/2014/main" val="887192933"/>
                    </a:ext>
                  </a:extLst>
                </a:gridCol>
                <a:gridCol w="1277587"/>
                <a:gridCol w="1257300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045633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728134">
                  <a:extLst>
                    <a:ext uri="{9D8B030D-6E8A-4147-A177-3AD203B41FA5}">
                      <a16:colId xmlns="" xmlns:a16="http://schemas.microsoft.com/office/drawing/2014/main" val="758761597"/>
                    </a:ext>
                  </a:extLst>
                </a:gridCol>
                <a:gridCol w="1380067"/>
              </a:tblGrid>
              <a:tr h="325047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2400" u="none" strike="noStrike" dirty="0" smtClean="0">
                          <a:effectLst/>
                          <a:latin typeface="+mj-lt"/>
                        </a:rPr>
                        <a:t>Отрасли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351" marR="9351" marT="935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2023г. 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351" marR="9351" marT="9351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2024г.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351" marR="9351" marT="9351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414502"/>
                  </a:ext>
                </a:extLst>
              </a:tr>
              <a:tr h="504974"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51" marR="9351" marT="9351" marB="0"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+mj-lt"/>
                        </a:rPr>
                        <a:t>первоначальный план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уточненный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план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доля, 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2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в</a:t>
                      </a:r>
                      <a:r>
                        <a:rPr lang="ru-RU" sz="1200" u="none" strike="noStrike" baseline="0" dirty="0" smtClean="0">
                          <a:effectLst/>
                          <a:latin typeface="+mj-lt"/>
                        </a:rPr>
                        <a:t> % к первоначальному плану 2023 г.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6643626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159 506,70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230 265,90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184 395,80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115,6</a:t>
                      </a:r>
                    </a:p>
                  </a:txBody>
                  <a:tcPr marL="9525" marR="9525" marT="9525" marB="0" anchor="ctr"/>
                </a:tc>
              </a:tr>
              <a:tr h="2421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55 166,00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94 470,10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66 443,60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120,4</a:t>
                      </a:r>
                    </a:p>
                  </a:txBody>
                  <a:tcPr marL="9525" marR="9525" marT="9525" marB="0" anchor="ctr"/>
                </a:tc>
              </a:tr>
              <a:tr h="2421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46 720,50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50 971,70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53 703,40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114,9</a:t>
                      </a:r>
                    </a:p>
                  </a:txBody>
                  <a:tcPr marL="9525" marR="9525" marT="9525" marB="0" anchor="ctr"/>
                </a:tc>
              </a:tr>
              <a:tr h="242194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31 284,80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71 879,50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80 610,90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257,7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746654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marL="457200" lvl="2" algn="l" fontAlgn="t">
                        <a:lnSpc>
                          <a:spcPts val="1200"/>
                        </a:lnSpc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дорожное хозяйство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23 895,50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59 668,60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73 338,10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306,9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местным бюджетам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23 948,60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23 948,60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27 506,30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22 275,80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20 827,40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20 713,50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392476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4 304,20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20 637,60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4 410,80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3 736,80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172 265,10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19 807,90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530,1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023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Национальная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2 267,80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2 267,80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2 779,60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508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2 406,70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88508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690,1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194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Обслуживание муниципального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8528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РАСХОДЫ ВСЕГО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349 803,50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688 126,00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463 480,90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Helvetica" panose="020B0604020202020204" pitchFamily="34" charset="0"/>
                        </a:rPr>
                        <a:t>132,5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"/>
    </mc:Choice>
    <mc:Fallback xmlns="">
      <p:transition spd="slow" advTm="554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37067" y="228001"/>
            <a:ext cx="86698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Расходы </a:t>
            </a:r>
            <a:r>
              <a:rPr lang="ru-RU" sz="2000" b="1" cap="all" spc="40" dirty="0" smtClean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по отраслям</a:t>
            </a:r>
          </a:p>
          <a:p>
            <a:pPr algn="ctr"/>
            <a:r>
              <a:rPr lang="ru-RU" sz="2000" b="1" cap="all" spc="40" dirty="0" smtClean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в 2024 году, млн. </a:t>
            </a:r>
            <a:r>
              <a:rPr lang="ru-RU" sz="2000" b="1" cap="all" spc="40" dirty="0">
                <a:solidFill>
                  <a:srgbClr val="004B57"/>
                </a:solidFill>
                <a:latin typeface="+mj-lt"/>
                <a:cs typeface="Arial" panose="020B0604020202020204" pitchFamily="34" charset="0"/>
                <a:sym typeface="Rasa Medium"/>
              </a:rPr>
              <a:t>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8133" y="1288535"/>
            <a:ext cx="307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dirty="0" smtClean="0">
                <a:latin typeface="+mj-lt"/>
                <a:cs typeface="Arial" pitchFamily="34" charset="0"/>
              </a:rPr>
              <a:t>Всего в 2024 году</a:t>
            </a:r>
          </a:p>
          <a:p>
            <a:pPr algn="ctr" fontAlgn="t"/>
            <a:r>
              <a:rPr lang="ru-RU" sz="2000" dirty="0" smtClean="0">
                <a:latin typeface="+mj-lt"/>
                <a:cs typeface="Arial" pitchFamily="34" charset="0"/>
              </a:rPr>
              <a:t>409,6 млн. рублей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7056876"/>
              </p:ext>
            </p:extLst>
          </p:nvPr>
        </p:nvGraphicFramePr>
        <p:xfrm>
          <a:off x="591606" y="1143123"/>
          <a:ext cx="8315327" cy="537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0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7"/>
    </mc:Choice>
    <mc:Fallback xmlns="">
      <p:transition spd="slow" advTm="672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70932" y="224826"/>
            <a:ext cx="86952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Расходная часть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в разрезе разделов и подразделов,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3497"/>
              </p:ext>
            </p:extLst>
          </p:nvPr>
        </p:nvGraphicFramePr>
        <p:xfrm>
          <a:off x="261407" y="1187449"/>
          <a:ext cx="8620125" cy="543898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241814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712163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024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5667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128156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1981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7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подраздел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53 703,38971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44 921,48571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50 343,27905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2 027,00000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951,50000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1 211,90000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109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34 646,51528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22 314,88571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22 837,07905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68,40000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7 795,50000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7 557,50000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7 557,50000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9 074,77443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13 937,90000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18 513,40000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3"/>
    </mc:Choice>
    <mc:Fallback xmlns="">
      <p:transition spd="slow" advTm="603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87867" y="233292"/>
            <a:ext cx="86444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Расходная часть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в разрезе разделов и подразделов,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23492"/>
              </p:ext>
            </p:extLst>
          </p:nvPr>
        </p:nvGraphicFramePr>
        <p:xfrm>
          <a:off x="168879" y="1223158"/>
          <a:ext cx="8746521" cy="522028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459692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729673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036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115568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216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подраздел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57946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Национальная </a:t>
                      </a:r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</a:rPr>
                        <a:t>оборона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</a:rPr>
                        <a:t>02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690,10000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759,10000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829,40000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12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690,10000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829,40000</a:t>
                      </a:r>
                    </a:p>
                  </a:txBody>
                  <a:tcPr marL="9525" marR="9525" marT="9525" marB="0" anchor="ctr"/>
                </a:tc>
              </a:tr>
              <a:tr h="57946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03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2 779,60000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2 779,60000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2 779,60000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3857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Обеспечение пожарной безопасности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2 779,60000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2 779,60000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2 779,60000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48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04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80 610,90000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87 594,80000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34 694,80000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7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Сельское хозяйство и рыболовство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37,30000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6 987,30000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6 987,30000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6 987,30000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8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73 338,10000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80 322,00000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27 522,00000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04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Другие </a:t>
                      </a:r>
                      <a:r>
                        <a:rPr lang="ru-RU" sz="1200" u="none" strike="noStrike" dirty="0"/>
                        <a:t>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248,20000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248,20000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"/>
    </mc:Choice>
    <mc:Fallback xmlns="">
      <p:transition spd="slow" advTm="571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28600" y="199426"/>
            <a:ext cx="86952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Расходная часть </a:t>
            </a:r>
            <a:r>
              <a:rPr lang="ru-RU" sz="2000" b="1" cap="all" spc="4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муниципального района </a:t>
            </a:r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в разрезе разделов и подразделов,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97771"/>
              </p:ext>
            </p:extLst>
          </p:nvPr>
        </p:nvGraphicFramePr>
        <p:xfrm>
          <a:off x="303742" y="1179772"/>
          <a:ext cx="8620125" cy="550550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60666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786384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042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1600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282535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246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9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подраздел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5287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4 410,80000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4 347,50000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4 347,50000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769,80000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769,80000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481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3 425,70000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3 425,70000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3 425,70000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Благоустройство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0681748"/>
                  </a:ext>
                </a:extLst>
              </a:tr>
              <a:tr h="384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</a:rPr>
                        <a:t>06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2 406,70000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2 669,60000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</a:rPr>
                        <a:t>2 640,30000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84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Другие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2 406,70000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2 669,60000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2 640,30000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84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184 395,80700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137 509,43900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137 537,18200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80 037,65700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38 119,10000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38 119,10000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69 378,25000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69 270,43900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69 298,18200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Дополнительное образование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18 577,00000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13 717,00000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13 717,00000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23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Молодежная </a:t>
                      </a:r>
                      <a:r>
                        <a:rPr lang="ru-RU" sz="1200" u="none" strike="noStrike" dirty="0"/>
                        <a:t>политика и оздоровление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4 765,40000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4 765,40000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4 765,40000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Другие </a:t>
                      </a:r>
                      <a:r>
                        <a:rPr lang="ru-RU" sz="1200" u="none" strike="noStrike" dirty="0"/>
                        <a:t>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11 637,50000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11 637,50000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11 637,50000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0"/>
    </mc:Choice>
    <mc:Fallback xmlns="">
      <p:transition spd="slow" advTm="609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2400" y="216359"/>
            <a:ext cx="88138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Расходная часть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в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разрезе разделов и подразделов,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90785"/>
              </p:ext>
            </p:extLst>
          </p:nvPr>
        </p:nvGraphicFramePr>
        <p:xfrm>
          <a:off x="316441" y="1126066"/>
          <a:ext cx="8620125" cy="539348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676141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033153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258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1907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128156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371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7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раздел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подраздел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642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08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66 443,64239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56 580,10900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51 732,29400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540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53 316,54239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43 453,00900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38 600,19400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9666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13 127,10000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13 127,10000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13 132,10000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7833559"/>
                  </a:ext>
                </a:extLst>
              </a:tr>
              <a:tr h="575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20 713,48400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20 713,48400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20 713,48400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644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3 917,80000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3 917,80000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3 917,80000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07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89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16 288,08400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16 288,08400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16 288,08400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"/>
    </mc:Choice>
    <mc:Fallback xmlns="">
      <p:transition spd="slow" advTm="64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79400" y="224827"/>
            <a:ext cx="8695267" cy="25777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Расходная часть 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бюджета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</a:t>
            </a:r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в разрезе разделов и подразделов,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52313"/>
              </p:ext>
            </p:extLst>
          </p:nvPr>
        </p:nvGraphicFramePr>
        <p:xfrm>
          <a:off x="316440" y="1293247"/>
          <a:ext cx="8620125" cy="537896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62386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3218862256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7538">
                  <a:extLst>
                    <a:ext uri="{9D8B030D-6E8A-4147-A177-3AD203B41FA5}">
                      <a16:colId xmlns="" xmlns:a16="http://schemas.microsoft.com/office/drawing/2014/main" val="851952998"/>
                    </a:ext>
                  </a:extLst>
                </a:gridCol>
                <a:gridCol w="1377537">
                  <a:extLst>
                    <a:ext uri="{9D8B030D-6E8A-4147-A177-3AD203B41FA5}">
                      <a16:colId xmlns="" xmlns:a16="http://schemas.microsoft.com/office/drawing/2014/main" val="1411957463"/>
                    </a:ext>
                  </a:extLst>
                </a:gridCol>
                <a:gridCol w="13957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5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раздел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подраздел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j-lt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j-lt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+mj-lt"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3918632539"/>
                  </a:ext>
                </a:extLst>
              </a:tr>
              <a:tr h="418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19 807,90000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19 857,00000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19 857,00000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3945783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+mj-lt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5 912,60000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5 912,60000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5 912,60000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87387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Массовый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13 895,30000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13 944,40000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13 944,40000</a:t>
                      </a:r>
                    </a:p>
                  </a:txBody>
                  <a:tcPr marL="9525" marR="9525" marT="9525" marB="0" anchor="ctr"/>
                </a:tc>
              </a:tr>
              <a:tr h="60638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53,80000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120,50000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+mj-lt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120,50000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5831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27 506,30000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20 543,30000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20 137,20000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09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+mj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27 506,30000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20 543,30000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20 137,20000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8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cap="all" baseline="0" dirty="0">
                          <a:solidFill>
                            <a:srgbClr val="0070C0"/>
                          </a:solidFill>
                          <a:latin typeface="+mj-lt"/>
                        </a:rPr>
                        <a:t>Итого</a:t>
                      </a:r>
                      <a:endParaRPr lang="ru-RU" sz="1400" b="1" i="0" u="none" strike="noStrike" cap="all" baseline="0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 х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latin typeface="+mj-lt"/>
                        </a:rPr>
                        <a:t> х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463 480,92310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398 329,21771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345 732,53905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3"/>
    </mc:Choice>
    <mc:Fallback xmlns="">
      <p:transition spd="slow" advTm="612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94390" y="1994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Образование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5287" y="890649"/>
            <a:ext cx="6401579" cy="1840676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 - 184 395,8 тыс. рублей:</a:t>
            </a: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Дошкольное образование - 80 037,7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Общее образование - 69 378,2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Дополнительное образование - 18 577,0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Молодежная политика - 4 765,4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Другие вопросы в области образования - 11 637,5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2095192" y="3137565"/>
            <a:ext cx="5315009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Основные мероприятия в 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11399" y="3800799"/>
            <a:ext cx="5098803" cy="59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1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400" b="1" dirty="0" smtClean="0">
                <a:solidFill>
                  <a:srgbClr val="00B0F0"/>
                </a:solidFill>
                <a:cs typeface="Arial" pitchFamily="34" charset="0"/>
              </a:rPr>
              <a:t>Организация бесплатного горячего питания обучающихся </a:t>
            </a:r>
          </a:p>
          <a:p>
            <a:pPr marL="93663">
              <a:lnSpc>
                <a:spcPts val="11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3 616,7 тыс. руб.</a:t>
            </a:r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41319" y="4899299"/>
            <a:ext cx="440574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100"/>
              </a:lnSpc>
              <a:spcBef>
                <a:spcPts val="600"/>
              </a:spcBef>
              <a:buClr>
                <a:srgbClr val="0070C0"/>
              </a:buClr>
              <a:buSzPct val="155000"/>
            </a:pPr>
            <a:r>
              <a:rPr lang="ru-RU" sz="1400" b="1" dirty="0" smtClean="0">
                <a:solidFill>
                  <a:srgbClr val="00B0F0"/>
                </a:solidFill>
                <a:cs typeface="Arial" pitchFamily="34" charset="0"/>
              </a:rPr>
              <a:t>Создание и обеспечение функционирования центров образования цифрового и гуманитарного профилей </a:t>
            </a:r>
            <a:r>
              <a:rPr lang="ru-RU" sz="1400" b="1" dirty="0" smtClean="0">
                <a:cs typeface="Arial" pitchFamily="34" charset="0"/>
              </a:rPr>
              <a:t>1 727,2</a:t>
            </a:r>
            <a:r>
              <a:rPr lang="ru-RU" sz="14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тыс.руб.</a:t>
            </a:r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dostupnaya-strana.ru/userfiles/%D0%91%D0%9B%D0%9E%D0%93/7%20-%20Copy%205.png"/>
          <p:cNvPicPr>
            <a:picLocks noChangeAspect="1" noChangeArrowheads="1"/>
          </p:cNvPicPr>
          <p:nvPr/>
        </p:nvPicPr>
        <p:blipFill>
          <a:blip r:embed="rId2" cstate="print"/>
          <a:srcRect b="9930"/>
          <a:stretch>
            <a:fillRect/>
          </a:stretch>
        </p:blipFill>
        <p:spPr bwMode="auto">
          <a:xfrm>
            <a:off x="321733" y="416289"/>
            <a:ext cx="1989667" cy="1971311"/>
          </a:xfrm>
          <a:prstGeom prst="rect">
            <a:avLst/>
          </a:prstGeom>
          <a:noFill/>
        </p:spPr>
      </p:pic>
      <p:pic>
        <p:nvPicPr>
          <p:cNvPr id="3087" name="Picture 15" descr="C:\Users\evmahn_464\Downloads\free-icon-hot-soup-23879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431" y="3431675"/>
            <a:ext cx="871762" cy="871762"/>
          </a:xfrm>
          <a:prstGeom prst="rect">
            <a:avLst/>
          </a:prstGeom>
          <a:noFill/>
        </p:spPr>
      </p:pic>
      <p:pic>
        <p:nvPicPr>
          <p:cNvPr id="3088" name="Picture 16" descr="C:\Users\evmahn_464\Downloads\free-icon-science-79177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164" y="4429495"/>
            <a:ext cx="948607" cy="94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"/>
    </mc:Choice>
    <mc:Fallback xmlns="">
      <p:transition spd="slow" advTm="60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04801" y="258059"/>
            <a:ext cx="85428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Любытинский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район в цифрах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867" y="1242490"/>
            <a:ext cx="26585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atin typeface="+mj-lt"/>
                <a:cs typeface="Arial" pitchFamily="34" charset="0"/>
              </a:rPr>
              <a:t>Площадь</a:t>
            </a:r>
            <a:r>
              <a:rPr lang="ru-RU" sz="1600" b="1" cap="all" dirty="0" smtClean="0">
                <a:latin typeface="+mj-lt"/>
                <a:cs typeface="Arial" pitchFamily="34" charset="0"/>
              </a:rPr>
              <a:t> –</a:t>
            </a:r>
            <a:r>
              <a:rPr lang="ru-RU" sz="1600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4,5</a:t>
            </a:r>
            <a:r>
              <a:rPr lang="ru-RU" sz="1600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cap="all" dirty="0" smtClean="0">
                <a:latin typeface="+mj-lt"/>
                <a:cs typeface="Arial" pitchFamily="34" charset="0"/>
              </a:rPr>
              <a:t>тыс. км²</a:t>
            </a:r>
          </a:p>
          <a:p>
            <a:endParaRPr lang="ru-RU" sz="1400" b="1" cap="all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4535" y="5136796"/>
            <a:ext cx="419946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atin typeface="+mj-lt"/>
                <a:cs typeface="Arial" pitchFamily="34" charset="0"/>
              </a:rPr>
              <a:t>Основные отрасли экономики:</a:t>
            </a:r>
          </a:p>
          <a:p>
            <a:endParaRPr lang="ru-RU" sz="1400" b="1" cap="all" dirty="0" smtClean="0">
              <a:latin typeface="+mj-lt"/>
              <a:cs typeface="Arial" pitchFamily="34" charset="0"/>
            </a:endParaRPr>
          </a:p>
          <a:p>
            <a:pPr>
              <a:buClr>
                <a:srgbClr val="0070C0"/>
              </a:buClr>
              <a:buSzPct val="140000"/>
              <a:buFont typeface="Arial" pitchFamily="34" charset="0"/>
              <a:buChar char="•"/>
            </a:pPr>
            <a:r>
              <a:rPr lang="ru-RU" sz="11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лесная, деревообрабатывающая</a:t>
            </a:r>
          </a:p>
          <a:p>
            <a:pPr>
              <a:buClr>
                <a:srgbClr val="0070C0"/>
              </a:buClr>
              <a:buSzPct val="140000"/>
              <a:buFont typeface="Arial" pitchFamily="34" charset="0"/>
              <a:buChar char="•"/>
            </a:pPr>
            <a:r>
              <a:rPr lang="ru-RU" sz="11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Туризм</a:t>
            </a:r>
          </a:p>
          <a:p>
            <a:pPr>
              <a:buClr>
                <a:srgbClr val="0070C0"/>
              </a:buClr>
              <a:buSzPct val="140000"/>
              <a:buFont typeface="Arial" pitchFamily="34" charset="0"/>
              <a:buChar char="•"/>
            </a:pPr>
            <a:r>
              <a:rPr lang="ru-RU" sz="11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Сельское хозяйство</a:t>
            </a:r>
          </a:p>
          <a:p>
            <a:endParaRPr lang="ru-RU" sz="1600" b="1" cap="all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endParaRPr lang="ru-RU" sz="1400" b="1" cap="all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://openbudget.karelia.ru/budnord/russian/north-western/novgorod-region/lyubytinskij/images/karta_lyuby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39801"/>
            <a:ext cx="5740400" cy="41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267" y="2135042"/>
            <a:ext cx="206163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+mj-lt"/>
                <a:cs typeface="Arial" pitchFamily="34" charset="0"/>
              </a:rPr>
              <a:t>Численность населения–</a:t>
            </a:r>
            <a:r>
              <a:rPr lang="ru-RU" sz="1600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7179 чел.</a:t>
            </a:r>
            <a:endParaRPr lang="ru-RU" sz="1400" b="1" cap="all" dirty="0" smtClean="0">
              <a:latin typeface="+mj-lt"/>
              <a:cs typeface="Arial" pitchFamily="34" charset="0"/>
            </a:endParaRPr>
          </a:p>
          <a:p>
            <a:endParaRPr lang="ru-RU" sz="1400" b="1" cap="all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"/>
    </mc:Choice>
    <mc:Fallback xmlns="">
      <p:transition spd="slow" advTm="579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94390" y="1994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Культура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3091" y="676895"/>
            <a:ext cx="6406525" cy="1757548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 - 66 443,6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содержание учреждений культуры 53 316,5 тыс. рублей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другие расходы в области культуры 13 127,1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 рублей 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dostupnaya-strana.ru/userfiles/%D0%91%D0%9B%D0%9E%D0%93/6%20-%20Copy%205.png"/>
          <p:cNvPicPr>
            <a:picLocks noChangeAspect="1" noChangeArrowheads="1"/>
          </p:cNvPicPr>
          <p:nvPr/>
        </p:nvPicPr>
        <p:blipFill>
          <a:blip r:embed="rId2" cstate="print"/>
          <a:srcRect b="19030"/>
          <a:stretch>
            <a:fillRect/>
          </a:stretch>
        </p:blipFill>
        <p:spPr bwMode="auto">
          <a:xfrm>
            <a:off x="267289" y="482600"/>
            <a:ext cx="2062799" cy="18372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2766947" y="2623101"/>
            <a:ext cx="4821384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Структура расходов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pic>
        <p:nvPicPr>
          <p:cNvPr id="1026" name="Picture 2" descr="http://novickoe.partizansky.ru/foto_albom/f232d76292b62287082af9b3d810d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3123211"/>
            <a:ext cx="1330038" cy="7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355571" y="3277589"/>
            <a:ext cx="5207880" cy="558141"/>
          </a:xfrm>
          <a:prstGeom prst="roundRect">
            <a:avLst>
              <a:gd name="adj" fmla="val 4042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Д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ома культуры – 26 510,8 тыс. рублей</a:t>
            </a:r>
          </a:p>
        </p:txBody>
      </p:sp>
      <p:pic>
        <p:nvPicPr>
          <p:cNvPr id="1028" name="Picture 4" descr="https://akt.eportfolio.kz/media/usr/None/33_UwUI1T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5" y="4108895"/>
            <a:ext cx="887335" cy="7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93091" y="4108895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Библиотеки – 16 239,7 тыс. рублей</a:t>
            </a:r>
          </a:p>
        </p:txBody>
      </p:sp>
      <p:pic>
        <p:nvPicPr>
          <p:cNvPr id="1030" name="Picture 6" descr="https://school19.edu-nv.ru/files/administrator.school19_edu_nv_ru/%D0%9D%D0%BE%D0%B2%D0%BE%D1%81%D1%82%D0%B8/2021/%D0%90%D0%BF%D1%80%D0%B5%D0%BB%D1%8C/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" y="5260769"/>
            <a:ext cx="1330035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091" y="5121473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Музеи – 5 066,6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5"/>
    </mc:Choice>
    <mc:Fallback xmlns="">
      <p:transition spd="slow" advTm="625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94390" y="1994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Физическая культура и спорт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3091" y="676895"/>
            <a:ext cx="6406525" cy="1757548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 – 19 807,9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Физическая культура 5 912,6 тыс. рублей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Массовый спорт 13 895,3 тыс. рублей 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5571" y="3277589"/>
            <a:ext cx="5207880" cy="558141"/>
          </a:xfrm>
          <a:prstGeom prst="roundRect">
            <a:avLst>
              <a:gd name="adj" fmla="val 4042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Обеспечение деятельности учреждений в сфере массового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спорта -13 895,3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3091" y="4108895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Обеспечение деятельности организаций дополнительного образования детей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– 3 536,1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3454" y="5121473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Обеспечение деятельности учреждений в сфере физической культуры и спорта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– 2 286,5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" name="Picture 2" descr="https://sun6-22.userapi.com/s/v1/ig2/hZeEYoLCLhHcexBWCTJIw-iS-W6XYZkrPEJU2UOP5aopq6RAK64gJgWTDk-T-o2iOf4wT9-ZlyRuRNKzljll5Q5t.jpg?size=2106x2117&amp;quality=96&amp;crop=0,0,2106,2117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573741"/>
            <a:ext cx="2076088" cy="20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rot="10800000" flipV="1">
            <a:off x="2302006" y="2788526"/>
            <a:ext cx="5315009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Основные мероприятия в 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pic>
        <p:nvPicPr>
          <p:cNvPr id="3" name="Picture 4" descr="https://avatars.mds.yandex.net/i?id=9539f8e9342f85696d5c0ef5bc330c6b8932cbcf-11376477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1" y="3350582"/>
            <a:ext cx="1621786" cy="10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.pinimg.com/originals/b3/f8/b9/b3f8b99218a3d29e1e0404c4dd89bc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22180"/>
            <a:ext cx="1751758" cy="9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"/>
    </mc:Choice>
    <mc:Fallback xmlns="">
      <p:transition spd="slow" advTm="589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55600" y="207892"/>
            <a:ext cx="85513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Дорожный фонд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 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9154" y="948268"/>
            <a:ext cx="6079846" cy="1303865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 -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73 338,1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 рублей: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4B57"/>
                </a:solidFill>
                <a:latin typeface="+mj-lt"/>
                <a:cs typeface="Arial" pitchFamily="34" charset="0"/>
              </a:rPr>
              <a:t>областной бюджет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51 509,0</a:t>
            </a:r>
            <a:r>
              <a:rPr lang="ru-RU" sz="1400" b="1" dirty="0" smtClean="0">
                <a:solidFill>
                  <a:srgbClr val="004B57"/>
                </a:solidFill>
                <a:latin typeface="+mj-lt"/>
                <a:cs typeface="Arial" pitchFamily="34" charset="0"/>
              </a:rPr>
              <a:t> тыс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рублей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бюджет  муниципального района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22 829,1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 рублей 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10960" y="4825296"/>
            <a:ext cx="3255353" cy="25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b="1" dirty="0" smtClean="0">
                <a:solidFill>
                  <a:srgbClr val="00B0F0"/>
                </a:solidFill>
                <a:cs typeface="Arial" pitchFamily="34" charset="0"/>
              </a:rPr>
              <a:t>в том числе:</a:t>
            </a:r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14157" y="3634125"/>
            <a:ext cx="327132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b="1" dirty="0" smtClean="0">
                <a:solidFill>
                  <a:srgbClr val="00B0F0"/>
                </a:solidFill>
                <a:cs typeface="Arial" pitchFamily="34" charset="0"/>
              </a:rPr>
              <a:t>Содержание  муниципальных дорог 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19 352,6 тыс.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89562" y="5601839"/>
            <a:ext cx="416637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1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b="1" dirty="0" smtClean="0">
                <a:solidFill>
                  <a:srgbClr val="00B0F0"/>
                </a:solidFill>
                <a:cs typeface="Arial" pitchFamily="34" charset="0"/>
              </a:rPr>
              <a:t>Субсидии на дорожную деятельность</a:t>
            </a:r>
          </a:p>
          <a:p>
            <a:pPr marL="93663">
              <a:lnSpc>
                <a:spcPts val="1100"/>
              </a:lnSpc>
              <a:spcBef>
                <a:spcPts val="600"/>
              </a:spcBef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51 509,0 тыс. руб.</a:t>
            </a:r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evmahn_464\Downloads\free-icon-road-7120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3" y="592667"/>
            <a:ext cx="1777189" cy="1777189"/>
          </a:xfrm>
          <a:prstGeom prst="rect">
            <a:avLst/>
          </a:prstGeom>
          <a:noFill/>
        </p:spPr>
      </p:pic>
      <p:pic>
        <p:nvPicPr>
          <p:cNvPr id="1031" name="Picture 7" descr="C:\Users\evmahn_464\Downloads\free-icon-road-22513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14" y="3173298"/>
            <a:ext cx="1015695" cy="1015695"/>
          </a:xfrm>
          <a:prstGeom prst="rect">
            <a:avLst/>
          </a:prstGeom>
          <a:noFill/>
        </p:spPr>
      </p:pic>
      <p:pic>
        <p:nvPicPr>
          <p:cNvPr id="1032" name="Picture 8" descr="C:\Users\evmahn_464\Downloads\free-icon-road-6087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465" y="5340620"/>
            <a:ext cx="931334" cy="931334"/>
          </a:xfrm>
          <a:prstGeom prst="rect">
            <a:avLst/>
          </a:prstGeom>
          <a:noFill/>
        </p:spPr>
      </p:pic>
      <p:pic>
        <p:nvPicPr>
          <p:cNvPr id="1033" name="Picture 9" descr="C:\Users\evmahn_464\Downloads\free-icon-road-26063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190" y="3364744"/>
            <a:ext cx="905933" cy="90593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10800000" flipV="1">
            <a:off x="2404533" y="2619554"/>
            <a:ext cx="4851399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Структура расходов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95509" y="3574127"/>
            <a:ext cx="3255353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b="1" dirty="0" smtClean="0">
                <a:solidFill>
                  <a:srgbClr val="00B0F0"/>
                </a:solidFill>
                <a:cs typeface="Arial" pitchFamily="34" charset="0"/>
              </a:rPr>
              <a:t>Капитальный ремонт и ремонт муниципальных  дорог 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53 985,5 тыс. руб.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"/>
    </mc:Choice>
    <mc:Fallback xmlns="">
      <p:transition spd="slow" advTm="606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753657" y="2248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Социальная политика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44486" y="804333"/>
            <a:ext cx="6460847" cy="1363134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>
              <a:spcBef>
                <a:spcPts val="600"/>
              </a:spcBef>
            </a:pPr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 - 20713,484 тыс. рублей:</a:t>
            </a: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Пенсионное обеспечение 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3917,8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тыс. рублей</a:t>
            </a:r>
          </a:p>
          <a:p>
            <a:pPr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Социальное обеспечение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507,6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тыс. рублей</a:t>
            </a:r>
          </a:p>
          <a:p>
            <a:pPr>
              <a:spcAft>
                <a:spcPts val="600"/>
              </a:spcAft>
              <a:buClr>
                <a:srgbClr val="0070C0"/>
              </a:buClr>
              <a:buSzPct val="14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Охрана семьи и детства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16288,084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тыс. рублей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87409" y="3083343"/>
            <a:ext cx="3066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>
                <a:cs typeface="Arial" pitchFamily="34" charset="0"/>
              </a:rPr>
              <a:t>Пенсионное обеспечение - 3917,8 </a:t>
            </a:r>
            <a:r>
              <a:rPr lang="ru-RU" sz="1400" dirty="0" err="1" smtClean="0">
                <a:cs typeface="Arial" pitchFamily="34" charset="0"/>
              </a:rPr>
              <a:t>тыс.рублей</a:t>
            </a:r>
            <a:endParaRPr lang="ru-RU" sz="1400" dirty="0" smtClean="0"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11344" y="3791046"/>
            <a:ext cx="3023536" cy="4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>
                <a:cs typeface="Arial" pitchFamily="34" charset="0"/>
              </a:rPr>
              <a:t>Социальное обеспечение – 507,6 </a:t>
            </a:r>
            <a:r>
              <a:rPr lang="ru-RU" sz="1400" dirty="0" err="1" smtClean="0">
                <a:cs typeface="Arial" pitchFamily="34" charset="0"/>
              </a:rPr>
              <a:t>тыс.рублей</a:t>
            </a:r>
            <a:endParaRPr lang="ru-RU" sz="1400" dirty="0" smtClean="0">
              <a:cs typeface="Arial" pitchFamily="34" charset="0"/>
            </a:endParaRPr>
          </a:p>
        </p:txBody>
      </p:sp>
      <p:pic>
        <p:nvPicPr>
          <p:cNvPr id="15374" name="Picture 14" descr="C:\Users\evmahn_464\Downloads\free-icon-family-9134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26" y="5201034"/>
            <a:ext cx="584200" cy="584200"/>
          </a:xfrm>
          <a:prstGeom prst="rect">
            <a:avLst/>
          </a:prstGeom>
          <a:noFill/>
        </p:spPr>
      </p:pic>
      <p:sp>
        <p:nvSpPr>
          <p:cNvPr id="15378" name="AutoShape 18" descr="https://cdn-icons-png.flaticon.com/512/6385/638518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55076" y="2943767"/>
            <a:ext cx="3766229" cy="47892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Доплаты муниципальных пенсий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55076" y="3643457"/>
            <a:ext cx="3766229" cy="47317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Доплата учителям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085924" y="4532770"/>
            <a:ext cx="4818619" cy="22108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defTabSz="914213">
              <a:lnSpc>
                <a:spcPts val="1200"/>
              </a:lnSpc>
              <a:defRPr/>
            </a:pP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defTabSz="914213">
              <a:lnSpc>
                <a:spcPts val="1200"/>
              </a:lnSpc>
              <a:defRPr/>
            </a:pP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- обеспечение жилыми помещениями детей-сирот-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5304,3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-  компенсация родительской платы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450,4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.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-  содержание ребенка в семье опекуна, приемной семье 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9170,7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-  предоставление социальных выплат  молодым семьям на 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приобретение жилья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1242,184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171450" indent="-171450" defTabSz="914213">
              <a:lnSpc>
                <a:spcPts val="1200"/>
              </a:lnSpc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единовременная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выплата лицам из числа детей-сирот и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       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 детей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, оставшихся без попечения родителей, на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текущий     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 ремонт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жилых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помещений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44,0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-   оказание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мер социальной поддержки обучающимся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  муниципальных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образовательных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организаций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76,5 </a:t>
            </a:r>
          </a:p>
          <a:p>
            <a:pPr defTabSz="914213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тыс.рублей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defTabSz="914213">
              <a:lnSpc>
                <a:spcPts val="1200"/>
              </a:lnSpc>
              <a:defRPr/>
            </a:pP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pPr defTabSz="914213">
              <a:lnSpc>
                <a:spcPts val="1200"/>
              </a:lnSpc>
              <a:defRPr/>
            </a:pP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4329820" y="3130157"/>
            <a:ext cx="429684" cy="837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4340501" y="3879468"/>
            <a:ext cx="429684" cy="837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3516321" y="5511260"/>
            <a:ext cx="429684" cy="5191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dostupnaya-strana.ru/userfiles/%D0%91%D0%9B%D0%9E%D0%93/4%20-%20Copy%209.png"/>
          <p:cNvPicPr>
            <a:picLocks noChangeAspect="1" noChangeArrowheads="1"/>
          </p:cNvPicPr>
          <p:nvPr/>
        </p:nvPicPr>
        <p:blipFill>
          <a:blip r:embed="rId3" cstate="print"/>
          <a:srcRect b="13212"/>
          <a:stretch>
            <a:fillRect/>
          </a:stretch>
        </p:blipFill>
        <p:spPr bwMode="auto">
          <a:xfrm>
            <a:off x="140578" y="500513"/>
            <a:ext cx="2093663" cy="199875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 rot="10800000" flipV="1">
            <a:off x="2344486" y="2365080"/>
            <a:ext cx="4851399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Структура расходов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pic>
        <p:nvPicPr>
          <p:cNvPr id="1026" name="Picture 2" descr="https://vectorified.com/images/senior-citizen-ico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" y="2746318"/>
            <a:ext cx="817652" cy="6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noteka.org/uploads/posts/2022-01/1643602818_1-phonoteka-org-p-fon-dlya-prezentatsii-uchit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5" y="3669747"/>
            <a:ext cx="777620" cy="6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11345" y="5262014"/>
            <a:ext cx="302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itchFamily="34" charset="0"/>
              </a:rPr>
              <a:t>Охрана семьи и детства-16288,084 </a:t>
            </a:r>
            <a:r>
              <a:rPr lang="ru-RU" sz="1400" dirty="0" err="1" smtClean="0">
                <a:cs typeface="Arial" pitchFamily="34" charset="0"/>
              </a:rPr>
              <a:t>тыс.рублей</a:t>
            </a:r>
            <a:endParaRPr lang="ru-RU" sz="1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"/>
    </mc:Choice>
    <mc:Fallback xmlns="">
      <p:transition spd="slow" advTm="563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880657" y="2248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Жилищно-коммунальное хозяйство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9154" y="948269"/>
            <a:ext cx="6079846" cy="1058662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 году-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4410,8 тыс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рублей: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2362200" y="2611088"/>
            <a:ext cx="4851399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Направление расходов в 2024 </a:t>
            </a:r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году:</a:t>
            </a: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83257" y="3318408"/>
            <a:ext cx="3237942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Жилищное хозяйство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833,1</a:t>
            </a:r>
            <a:r>
              <a:rPr lang="ru-RU" dirty="0" smtClean="0">
                <a:cs typeface="Arial" pitchFamily="34" charset="0"/>
              </a:rPr>
              <a:t> тыс</a:t>
            </a:r>
            <a:r>
              <a:rPr lang="ru-RU" sz="1600" dirty="0" smtClean="0">
                <a:cs typeface="Arial" pitchFamily="34" charset="0"/>
              </a:rPr>
              <a:t>. руб.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(мероприятия по содержанию и ремонту муниципального жилищного фонда)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5846" y="4990238"/>
            <a:ext cx="3255353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Благоустройство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 152,0</a:t>
            </a:r>
            <a:r>
              <a:rPr lang="ru-RU" sz="1600" dirty="0" smtClean="0">
                <a:cs typeface="Arial" pitchFamily="34" charset="0"/>
              </a:rPr>
              <a:t> тыс.руб.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(государственные полномочия в области увековечивания памяти погибших при защите Отечества)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40879" y="3950656"/>
            <a:ext cx="3456816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Коммунальное 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хозяйство 3425,7 </a:t>
            </a:r>
            <a:r>
              <a:rPr lang="ru-RU" sz="1600" dirty="0" smtClean="0">
                <a:cs typeface="Arial" pitchFamily="34" charset="0"/>
              </a:rPr>
              <a:t>тыс. руб.</a:t>
            </a:r>
          </a:p>
          <a:p>
            <a:pPr marL="93663">
              <a:lnSpc>
                <a:spcPts val="1200"/>
              </a:lnSpc>
              <a:spcBef>
                <a:spcPts val="600"/>
              </a:spcBef>
              <a:spcAft>
                <a:spcPts val="526"/>
              </a:spcAft>
              <a:buClr>
                <a:srgbClr val="0070C0"/>
              </a:buClr>
              <a:buSzPct val="155000"/>
            </a:pPr>
            <a:r>
              <a:rPr lang="ru-RU" sz="1600" dirty="0" smtClean="0">
                <a:cs typeface="Arial" pitchFamily="34" charset="0"/>
              </a:rPr>
              <a:t>(обслуживание и ремонт сетей газоснабжения, компенсация выпадающих доходов бань)</a:t>
            </a:r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0" name="Picture 6" descr="C:\Users\evmahn_464\Downloads\free-icon-utility-47575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832" y="3936921"/>
            <a:ext cx="960414" cy="1050780"/>
          </a:xfrm>
          <a:prstGeom prst="rect">
            <a:avLst/>
          </a:prstGeom>
          <a:noFill/>
        </p:spPr>
      </p:pic>
      <p:pic>
        <p:nvPicPr>
          <p:cNvPr id="82951" name="Picture 7" descr="C:\Users\evmahn_464\Downloads\free-icon-park-5389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50" y="4990238"/>
            <a:ext cx="902595" cy="902595"/>
          </a:xfrm>
          <a:prstGeom prst="rect">
            <a:avLst/>
          </a:prstGeom>
          <a:noFill/>
        </p:spPr>
      </p:pic>
      <p:pic>
        <p:nvPicPr>
          <p:cNvPr id="82952" name="Picture 8" descr="C:\Users\evmahn_464\Downloads\free-icon-clean-house-34541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35" y="3302001"/>
            <a:ext cx="905628" cy="905628"/>
          </a:xfrm>
          <a:prstGeom prst="rect">
            <a:avLst/>
          </a:prstGeom>
          <a:noFill/>
        </p:spPr>
      </p:pic>
      <p:pic>
        <p:nvPicPr>
          <p:cNvPr id="82953" name="Picture 9" descr="C:\Users\evmahn_464\Downloads\free-icon-urban-49089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34" y="787400"/>
            <a:ext cx="1726895" cy="1726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"/>
    </mc:Choice>
    <mc:Fallback xmlns="">
      <p:transition spd="slow" advTm="565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28599" y="250226"/>
            <a:ext cx="8695267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Капитальные вложения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в </a:t>
            </a:r>
            <a:r>
              <a:rPr lang="ru-RU" sz="24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2024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году</a:t>
            </a:r>
          </a:p>
        </p:txBody>
      </p:sp>
      <p:sp>
        <p:nvSpPr>
          <p:cNvPr id="12" name="Rectangle 482"/>
          <p:cNvSpPr/>
          <p:nvPr/>
        </p:nvSpPr>
        <p:spPr bwMode="auto">
          <a:xfrm>
            <a:off x="2861952" y="2305887"/>
            <a:ext cx="3764477" cy="8512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5304,3 </a:t>
            </a:r>
            <a:r>
              <a:rPr lang="ru-RU" sz="1500" dirty="0" err="1" smtClean="0">
                <a:solidFill>
                  <a:srgbClr val="004B57"/>
                </a:solidFill>
                <a:latin typeface="+mj-lt"/>
                <a:cs typeface="Arial" pitchFamily="34" charset="0"/>
              </a:rPr>
              <a:t>тыс</a:t>
            </a:r>
            <a:r>
              <a:rPr lang="ru-RU" sz="15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.рублей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+mj-lt"/>
                <a:cs typeface="Arial" pitchFamily="34" charset="0"/>
              </a:rPr>
              <a:t>– 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обеспечение жилыми помещениями детей-сирот и детей, оставшихся без попечения родителей</a:t>
            </a:r>
            <a:endParaRPr lang="ru-RU" sz="15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96173" y="1682494"/>
            <a:ext cx="8960" cy="395630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911" y="3439008"/>
            <a:ext cx="1734090" cy="131973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+mj-lt"/>
                <a:cs typeface="Arial" pitchFamily="34" charset="0"/>
              </a:rPr>
              <a:t>Капитальные вложения </a:t>
            </a:r>
            <a:r>
              <a:rPr lang="ru-RU" dirty="0" smtClean="0">
                <a:latin typeface="+mj-lt"/>
                <a:cs typeface="Arial" pitchFamily="34" charset="0"/>
              </a:rPr>
              <a:t>всего –6546,484 тыс. рублей</a:t>
            </a:r>
            <a:endParaRPr lang="ru-RU" dirty="0">
              <a:latin typeface="+mj-lt"/>
              <a:cs typeface="Arial" pitchFamily="34" charset="0"/>
            </a:endParaRPr>
          </a:p>
          <a:p>
            <a:pPr algn="ctr"/>
            <a:endParaRPr lang="ru-RU" dirty="0">
              <a:latin typeface="+mj-lt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498796" y="2199652"/>
            <a:ext cx="1272671" cy="1063764"/>
            <a:chOff x="342" y="3370"/>
            <a:chExt cx="1780" cy="1403"/>
          </a:xfrm>
          <a:solidFill>
            <a:srgbClr val="0070C0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42" y="3370"/>
              <a:ext cx="1780" cy="1403"/>
            </a:xfrm>
            <a:custGeom>
              <a:avLst/>
              <a:gdLst>
                <a:gd name="T0" fmla="*/ 433 w 1780"/>
                <a:gd name="T1" fmla="*/ 247 h 1403"/>
                <a:gd name="T2" fmla="*/ 490 w 1780"/>
                <a:gd name="T3" fmla="*/ 0 h 1403"/>
                <a:gd name="T4" fmla="*/ 350 w 1780"/>
                <a:gd name="T5" fmla="*/ 204 h 1403"/>
                <a:gd name="T6" fmla="*/ 0 w 1780"/>
                <a:gd name="T7" fmla="*/ 1403 h 1403"/>
                <a:gd name="T8" fmla="*/ 275 w 1780"/>
                <a:gd name="T9" fmla="*/ 1161 h 1403"/>
                <a:gd name="T10" fmla="*/ 509 w 1780"/>
                <a:gd name="T11" fmla="*/ 1161 h 1403"/>
                <a:gd name="T12" fmla="*/ 784 w 1780"/>
                <a:gd name="T13" fmla="*/ 1403 h 1403"/>
                <a:gd name="T14" fmla="*/ 787 w 1780"/>
                <a:gd name="T15" fmla="*/ 622 h 1403"/>
                <a:gd name="T16" fmla="*/ 1780 w 1780"/>
                <a:gd name="T17" fmla="*/ 565 h 1403"/>
                <a:gd name="T18" fmla="*/ 526 w 1780"/>
                <a:gd name="T19" fmla="*/ 458 h 1403"/>
                <a:gd name="T20" fmla="*/ 410 w 1780"/>
                <a:gd name="T21" fmla="*/ 484 h 1403"/>
                <a:gd name="T22" fmla="*/ 431 w 1780"/>
                <a:gd name="T23" fmla="*/ 363 h 1403"/>
                <a:gd name="T24" fmla="*/ 547 w 1780"/>
                <a:gd name="T25" fmla="*/ 743 h 1403"/>
                <a:gd name="T26" fmla="*/ 431 w 1780"/>
                <a:gd name="T27" fmla="*/ 719 h 1403"/>
                <a:gd name="T28" fmla="*/ 526 w 1780"/>
                <a:gd name="T29" fmla="*/ 719 h 1403"/>
                <a:gd name="T30" fmla="*/ 431 w 1780"/>
                <a:gd name="T31" fmla="*/ 885 h 1403"/>
                <a:gd name="T32" fmla="*/ 547 w 1780"/>
                <a:gd name="T33" fmla="*/ 980 h 1403"/>
                <a:gd name="T34" fmla="*/ 410 w 1780"/>
                <a:gd name="T35" fmla="*/ 980 h 1403"/>
                <a:gd name="T36" fmla="*/ 322 w 1780"/>
                <a:gd name="T37" fmla="*/ 88 h 1403"/>
                <a:gd name="T38" fmla="*/ 405 w 1780"/>
                <a:gd name="T39" fmla="*/ 31 h 1403"/>
                <a:gd name="T40" fmla="*/ 462 w 1780"/>
                <a:gd name="T41" fmla="*/ 116 h 1403"/>
                <a:gd name="T42" fmla="*/ 379 w 1780"/>
                <a:gd name="T43" fmla="*/ 173 h 1403"/>
                <a:gd name="T44" fmla="*/ 424 w 1780"/>
                <a:gd name="T45" fmla="*/ 204 h 1403"/>
                <a:gd name="T46" fmla="*/ 360 w 1780"/>
                <a:gd name="T47" fmla="*/ 204 h 1403"/>
                <a:gd name="T48" fmla="*/ 258 w 1780"/>
                <a:gd name="T49" fmla="*/ 458 h 1403"/>
                <a:gd name="T50" fmla="*/ 353 w 1780"/>
                <a:gd name="T51" fmla="*/ 458 h 1403"/>
                <a:gd name="T52" fmla="*/ 237 w 1780"/>
                <a:gd name="T53" fmla="*/ 484 h 1403"/>
                <a:gd name="T54" fmla="*/ 258 w 1780"/>
                <a:gd name="T55" fmla="*/ 719 h 1403"/>
                <a:gd name="T56" fmla="*/ 353 w 1780"/>
                <a:gd name="T57" fmla="*/ 719 h 1403"/>
                <a:gd name="T58" fmla="*/ 237 w 1780"/>
                <a:gd name="T59" fmla="*/ 743 h 1403"/>
                <a:gd name="T60" fmla="*/ 258 w 1780"/>
                <a:gd name="T61" fmla="*/ 980 h 1403"/>
                <a:gd name="T62" fmla="*/ 353 w 1780"/>
                <a:gd name="T63" fmla="*/ 980 h 1403"/>
                <a:gd name="T64" fmla="*/ 237 w 1780"/>
                <a:gd name="T65" fmla="*/ 1004 h 1403"/>
                <a:gd name="T66" fmla="*/ 66 w 1780"/>
                <a:gd name="T67" fmla="*/ 1004 h 1403"/>
                <a:gd name="T68" fmla="*/ 85 w 1780"/>
                <a:gd name="T69" fmla="*/ 885 h 1403"/>
                <a:gd name="T70" fmla="*/ 201 w 1780"/>
                <a:gd name="T71" fmla="*/ 980 h 1403"/>
                <a:gd name="T72" fmla="*/ 66 w 1780"/>
                <a:gd name="T73" fmla="*/ 743 h 1403"/>
                <a:gd name="T74" fmla="*/ 85 w 1780"/>
                <a:gd name="T75" fmla="*/ 624 h 1403"/>
                <a:gd name="T76" fmla="*/ 201 w 1780"/>
                <a:gd name="T77" fmla="*/ 719 h 1403"/>
                <a:gd name="T78" fmla="*/ 66 w 1780"/>
                <a:gd name="T79" fmla="*/ 484 h 1403"/>
                <a:gd name="T80" fmla="*/ 85 w 1780"/>
                <a:gd name="T81" fmla="*/ 363 h 1403"/>
                <a:gd name="T82" fmla="*/ 201 w 1780"/>
                <a:gd name="T83" fmla="*/ 458 h 1403"/>
                <a:gd name="T84" fmla="*/ 580 w 1780"/>
                <a:gd name="T85" fmla="*/ 1004 h 1403"/>
                <a:gd name="T86" fmla="*/ 602 w 1780"/>
                <a:gd name="T87" fmla="*/ 885 h 1403"/>
                <a:gd name="T88" fmla="*/ 718 w 1780"/>
                <a:gd name="T89" fmla="*/ 980 h 1403"/>
                <a:gd name="T90" fmla="*/ 580 w 1780"/>
                <a:gd name="T91" fmla="*/ 743 h 1403"/>
                <a:gd name="T92" fmla="*/ 602 w 1780"/>
                <a:gd name="T93" fmla="*/ 624 h 1403"/>
                <a:gd name="T94" fmla="*/ 718 w 1780"/>
                <a:gd name="T95" fmla="*/ 719 h 1403"/>
                <a:gd name="T96" fmla="*/ 580 w 1780"/>
                <a:gd name="T97" fmla="*/ 484 h 1403"/>
                <a:gd name="T98" fmla="*/ 602 w 1780"/>
                <a:gd name="T99" fmla="*/ 363 h 1403"/>
                <a:gd name="T100" fmla="*/ 718 w 1780"/>
                <a:gd name="T101" fmla="*/ 45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0" h="1403">
                  <a:moveTo>
                    <a:pt x="784" y="565"/>
                  </a:moveTo>
                  <a:lnTo>
                    <a:pt x="784" y="247"/>
                  </a:lnTo>
                  <a:lnTo>
                    <a:pt x="433" y="247"/>
                  </a:lnTo>
                  <a:lnTo>
                    <a:pt x="433" y="204"/>
                  </a:lnTo>
                  <a:lnTo>
                    <a:pt x="490" y="204"/>
                  </a:lnTo>
                  <a:lnTo>
                    <a:pt x="490" y="0"/>
                  </a:lnTo>
                  <a:lnTo>
                    <a:pt x="294" y="0"/>
                  </a:lnTo>
                  <a:lnTo>
                    <a:pt x="294" y="204"/>
                  </a:lnTo>
                  <a:lnTo>
                    <a:pt x="350" y="204"/>
                  </a:lnTo>
                  <a:lnTo>
                    <a:pt x="350" y="247"/>
                  </a:lnTo>
                  <a:lnTo>
                    <a:pt x="0" y="247"/>
                  </a:lnTo>
                  <a:lnTo>
                    <a:pt x="0" y="1403"/>
                  </a:lnTo>
                  <a:lnTo>
                    <a:pt x="267" y="1403"/>
                  </a:lnTo>
                  <a:lnTo>
                    <a:pt x="267" y="1161"/>
                  </a:lnTo>
                  <a:lnTo>
                    <a:pt x="275" y="1161"/>
                  </a:lnTo>
                  <a:lnTo>
                    <a:pt x="286" y="1161"/>
                  </a:lnTo>
                  <a:lnTo>
                    <a:pt x="497" y="1161"/>
                  </a:lnTo>
                  <a:lnTo>
                    <a:pt x="509" y="1161"/>
                  </a:lnTo>
                  <a:lnTo>
                    <a:pt x="516" y="1161"/>
                  </a:lnTo>
                  <a:lnTo>
                    <a:pt x="516" y="1403"/>
                  </a:lnTo>
                  <a:lnTo>
                    <a:pt x="784" y="1403"/>
                  </a:lnTo>
                  <a:lnTo>
                    <a:pt x="784" y="650"/>
                  </a:lnTo>
                  <a:lnTo>
                    <a:pt x="784" y="622"/>
                  </a:lnTo>
                  <a:lnTo>
                    <a:pt x="787" y="622"/>
                  </a:lnTo>
                  <a:lnTo>
                    <a:pt x="1749" y="622"/>
                  </a:lnTo>
                  <a:lnTo>
                    <a:pt x="1780" y="622"/>
                  </a:lnTo>
                  <a:lnTo>
                    <a:pt x="1780" y="565"/>
                  </a:lnTo>
                  <a:lnTo>
                    <a:pt x="784" y="565"/>
                  </a:lnTo>
                  <a:close/>
                  <a:moveTo>
                    <a:pt x="526" y="363"/>
                  </a:moveTo>
                  <a:lnTo>
                    <a:pt x="526" y="458"/>
                  </a:lnTo>
                  <a:lnTo>
                    <a:pt x="547" y="458"/>
                  </a:lnTo>
                  <a:lnTo>
                    <a:pt x="547" y="484"/>
                  </a:lnTo>
                  <a:lnTo>
                    <a:pt x="410" y="484"/>
                  </a:lnTo>
                  <a:lnTo>
                    <a:pt x="410" y="458"/>
                  </a:lnTo>
                  <a:lnTo>
                    <a:pt x="431" y="458"/>
                  </a:lnTo>
                  <a:lnTo>
                    <a:pt x="431" y="363"/>
                  </a:lnTo>
                  <a:lnTo>
                    <a:pt x="526" y="363"/>
                  </a:lnTo>
                  <a:close/>
                  <a:moveTo>
                    <a:pt x="547" y="719"/>
                  </a:moveTo>
                  <a:lnTo>
                    <a:pt x="547" y="743"/>
                  </a:lnTo>
                  <a:lnTo>
                    <a:pt x="410" y="743"/>
                  </a:lnTo>
                  <a:lnTo>
                    <a:pt x="410" y="719"/>
                  </a:lnTo>
                  <a:lnTo>
                    <a:pt x="431" y="719"/>
                  </a:lnTo>
                  <a:lnTo>
                    <a:pt x="431" y="624"/>
                  </a:lnTo>
                  <a:lnTo>
                    <a:pt x="526" y="624"/>
                  </a:lnTo>
                  <a:lnTo>
                    <a:pt x="526" y="719"/>
                  </a:lnTo>
                  <a:lnTo>
                    <a:pt x="547" y="719"/>
                  </a:lnTo>
                  <a:close/>
                  <a:moveTo>
                    <a:pt x="431" y="980"/>
                  </a:moveTo>
                  <a:lnTo>
                    <a:pt x="431" y="885"/>
                  </a:lnTo>
                  <a:lnTo>
                    <a:pt x="526" y="885"/>
                  </a:lnTo>
                  <a:lnTo>
                    <a:pt x="526" y="980"/>
                  </a:lnTo>
                  <a:lnTo>
                    <a:pt x="547" y="980"/>
                  </a:lnTo>
                  <a:lnTo>
                    <a:pt x="547" y="1004"/>
                  </a:lnTo>
                  <a:lnTo>
                    <a:pt x="410" y="1004"/>
                  </a:lnTo>
                  <a:lnTo>
                    <a:pt x="410" y="980"/>
                  </a:lnTo>
                  <a:lnTo>
                    <a:pt x="431" y="980"/>
                  </a:lnTo>
                  <a:close/>
                  <a:moveTo>
                    <a:pt x="322" y="116"/>
                  </a:moveTo>
                  <a:lnTo>
                    <a:pt x="322" y="88"/>
                  </a:lnTo>
                  <a:lnTo>
                    <a:pt x="379" y="88"/>
                  </a:lnTo>
                  <a:lnTo>
                    <a:pt x="379" y="31"/>
                  </a:lnTo>
                  <a:lnTo>
                    <a:pt x="405" y="31"/>
                  </a:lnTo>
                  <a:lnTo>
                    <a:pt x="405" y="88"/>
                  </a:lnTo>
                  <a:lnTo>
                    <a:pt x="462" y="88"/>
                  </a:lnTo>
                  <a:lnTo>
                    <a:pt x="462" y="116"/>
                  </a:lnTo>
                  <a:lnTo>
                    <a:pt x="405" y="116"/>
                  </a:lnTo>
                  <a:lnTo>
                    <a:pt x="405" y="173"/>
                  </a:lnTo>
                  <a:lnTo>
                    <a:pt x="379" y="173"/>
                  </a:lnTo>
                  <a:lnTo>
                    <a:pt x="379" y="116"/>
                  </a:lnTo>
                  <a:lnTo>
                    <a:pt x="322" y="116"/>
                  </a:lnTo>
                  <a:close/>
                  <a:moveTo>
                    <a:pt x="424" y="204"/>
                  </a:moveTo>
                  <a:lnTo>
                    <a:pt x="424" y="247"/>
                  </a:lnTo>
                  <a:lnTo>
                    <a:pt x="360" y="247"/>
                  </a:lnTo>
                  <a:lnTo>
                    <a:pt x="360" y="204"/>
                  </a:lnTo>
                  <a:lnTo>
                    <a:pt x="424" y="204"/>
                  </a:lnTo>
                  <a:close/>
                  <a:moveTo>
                    <a:pt x="237" y="458"/>
                  </a:moveTo>
                  <a:lnTo>
                    <a:pt x="258" y="458"/>
                  </a:lnTo>
                  <a:lnTo>
                    <a:pt x="258" y="363"/>
                  </a:lnTo>
                  <a:lnTo>
                    <a:pt x="353" y="363"/>
                  </a:lnTo>
                  <a:lnTo>
                    <a:pt x="353" y="458"/>
                  </a:lnTo>
                  <a:lnTo>
                    <a:pt x="374" y="458"/>
                  </a:lnTo>
                  <a:lnTo>
                    <a:pt x="374" y="484"/>
                  </a:lnTo>
                  <a:lnTo>
                    <a:pt x="237" y="484"/>
                  </a:lnTo>
                  <a:lnTo>
                    <a:pt x="237" y="458"/>
                  </a:lnTo>
                  <a:close/>
                  <a:moveTo>
                    <a:pt x="237" y="719"/>
                  </a:moveTo>
                  <a:lnTo>
                    <a:pt x="258" y="719"/>
                  </a:lnTo>
                  <a:lnTo>
                    <a:pt x="258" y="624"/>
                  </a:lnTo>
                  <a:lnTo>
                    <a:pt x="353" y="624"/>
                  </a:lnTo>
                  <a:lnTo>
                    <a:pt x="353" y="719"/>
                  </a:lnTo>
                  <a:lnTo>
                    <a:pt x="374" y="719"/>
                  </a:lnTo>
                  <a:lnTo>
                    <a:pt x="374" y="743"/>
                  </a:lnTo>
                  <a:lnTo>
                    <a:pt x="237" y="743"/>
                  </a:lnTo>
                  <a:lnTo>
                    <a:pt x="237" y="719"/>
                  </a:lnTo>
                  <a:close/>
                  <a:moveTo>
                    <a:pt x="237" y="980"/>
                  </a:moveTo>
                  <a:lnTo>
                    <a:pt x="258" y="980"/>
                  </a:lnTo>
                  <a:lnTo>
                    <a:pt x="258" y="885"/>
                  </a:lnTo>
                  <a:lnTo>
                    <a:pt x="353" y="885"/>
                  </a:lnTo>
                  <a:lnTo>
                    <a:pt x="353" y="980"/>
                  </a:lnTo>
                  <a:lnTo>
                    <a:pt x="374" y="980"/>
                  </a:lnTo>
                  <a:lnTo>
                    <a:pt x="374" y="1004"/>
                  </a:lnTo>
                  <a:lnTo>
                    <a:pt x="237" y="1004"/>
                  </a:lnTo>
                  <a:lnTo>
                    <a:pt x="237" y="980"/>
                  </a:lnTo>
                  <a:close/>
                  <a:moveTo>
                    <a:pt x="201" y="1004"/>
                  </a:moveTo>
                  <a:lnTo>
                    <a:pt x="66" y="1004"/>
                  </a:lnTo>
                  <a:lnTo>
                    <a:pt x="66" y="980"/>
                  </a:lnTo>
                  <a:lnTo>
                    <a:pt x="85" y="980"/>
                  </a:lnTo>
                  <a:lnTo>
                    <a:pt x="85" y="885"/>
                  </a:lnTo>
                  <a:lnTo>
                    <a:pt x="182" y="885"/>
                  </a:lnTo>
                  <a:lnTo>
                    <a:pt x="182" y="980"/>
                  </a:lnTo>
                  <a:lnTo>
                    <a:pt x="201" y="980"/>
                  </a:lnTo>
                  <a:lnTo>
                    <a:pt x="201" y="1004"/>
                  </a:lnTo>
                  <a:close/>
                  <a:moveTo>
                    <a:pt x="201" y="743"/>
                  </a:moveTo>
                  <a:lnTo>
                    <a:pt x="66" y="743"/>
                  </a:lnTo>
                  <a:lnTo>
                    <a:pt x="66" y="719"/>
                  </a:lnTo>
                  <a:lnTo>
                    <a:pt x="85" y="719"/>
                  </a:lnTo>
                  <a:lnTo>
                    <a:pt x="85" y="624"/>
                  </a:lnTo>
                  <a:lnTo>
                    <a:pt x="182" y="624"/>
                  </a:lnTo>
                  <a:lnTo>
                    <a:pt x="182" y="719"/>
                  </a:lnTo>
                  <a:lnTo>
                    <a:pt x="201" y="719"/>
                  </a:lnTo>
                  <a:lnTo>
                    <a:pt x="201" y="743"/>
                  </a:lnTo>
                  <a:close/>
                  <a:moveTo>
                    <a:pt x="201" y="484"/>
                  </a:moveTo>
                  <a:lnTo>
                    <a:pt x="66" y="484"/>
                  </a:lnTo>
                  <a:lnTo>
                    <a:pt x="66" y="458"/>
                  </a:lnTo>
                  <a:lnTo>
                    <a:pt x="85" y="458"/>
                  </a:lnTo>
                  <a:lnTo>
                    <a:pt x="85" y="363"/>
                  </a:lnTo>
                  <a:lnTo>
                    <a:pt x="182" y="363"/>
                  </a:lnTo>
                  <a:lnTo>
                    <a:pt x="182" y="458"/>
                  </a:lnTo>
                  <a:lnTo>
                    <a:pt x="201" y="458"/>
                  </a:lnTo>
                  <a:lnTo>
                    <a:pt x="201" y="484"/>
                  </a:lnTo>
                  <a:close/>
                  <a:moveTo>
                    <a:pt x="718" y="1004"/>
                  </a:moveTo>
                  <a:lnTo>
                    <a:pt x="580" y="1004"/>
                  </a:lnTo>
                  <a:lnTo>
                    <a:pt x="580" y="980"/>
                  </a:lnTo>
                  <a:lnTo>
                    <a:pt x="602" y="980"/>
                  </a:lnTo>
                  <a:lnTo>
                    <a:pt x="602" y="885"/>
                  </a:lnTo>
                  <a:lnTo>
                    <a:pt x="697" y="885"/>
                  </a:lnTo>
                  <a:lnTo>
                    <a:pt x="697" y="980"/>
                  </a:lnTo>
                  <a:lnTo>
                    <a:pt x="718" y="980"/>
                  </a:lnTo>
                  <a:lnTo>
                    <a:pt x="718" y="1004"/>
                  </a:lnTo>
                  <a:close/>
                  <a:moveTo>
                    <a:pt x="718" y="743"/>
                  </a:moveTo>
                  <a:lnTo>
                    <a:pt x="580" y="743"/>
                  </a:lnTo>
                  <a:lnTo>
                    <a:pt x="580" y="719"/>
                  </a:lnTo>
                  <a:lnTo>
                    <a:pt x="602" y="719"/>
                  </a:lnTo>
                  <a:lnTo>
                    <a:pt x="602" y="624"/>
                  </a:lnTo>
                  <a:lnTo>
                    <a:pt x="697" y="624"/>
                  </a:lnTo>
                  <a:lnTo>
                    <a:pt x="697" y="719"/>
                  </a:lnTo>
                  <a:lnTo>
                    <a:pt x="718" y="719"/>
                  </a:lnTo>
                  <a:lnTo>
                    <a:pt x="718" y="743"/>
                  </a:lnTo>
                  <a:close/>
                  <a:moveTo>
                    <a:pt x="718" y="484"/>
                  </a:moveTo>
                  <a:lnTo>
                    <a:pt x="580" y="484"/>
                  </a:lnTo>
                  <a:lnTo>
                    <a:pt x="580" y="458"/>
                  </a:lnTo>
                  <a:lnTo>
                    <a:pt x="602" y="458"/>
                  </a:lnTo>
                  <a:lnTo>
                    <a:pt x="602" y="363"/>
                  </a:lnTo>
                  <a:lnTo>
                    <a:pt x="697" y="363"/>
                  </a:lnTo>
                  <a:lnTo>
                    <a:pt x="697" y="458"/>
                  </a:lnTo>
                  <a:lnTo>
                    <a:pt x="718" y="458"/>
                  </a:lnTo>
                  <a:lnTo>
                    <a:pt x="718" y="48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42" y="3370"/>
              <a:ext cx="1780" cy="1403"/>
            </a:xfrm>
            <a:custGeom>
              <a:avLst/>
              <a:gdLst>
                <a:gd name="T0" fmla="*/ 433 w 1780"/>
                <a:gd name="T1" fmla="*/ 247 h 1403"/>
                <a:gd name="T2" fmla="*/ 490 w 1780"/>
                <a:gd name="T3" fmla="*/ 0 h 1403"/>
                <a:gd name="T4" fmla="*/ 350 w 1780"/>
                <a:gd name="T5" fmla="*/ 204 h 1403"/>
                <a:gd name="T6" fmla="*/ 0 w 1780"/>
                <a:gd name="T7" fmla="*/ 1403 h 1403"/>
                <a:gd name="T8" fmla="*/ 275 w 1780"/>
                <a:gd name="T9" fmla="*/ 1161 h 1403"/>
                <a:gd name="T10" fmla="*/ 509 w 1780"/>
                <a:gd name="T11" fmla="*/ 1161 h 1403"/>
                <a:gd name="T12" fmla="*/ 784 w 1780"/>
                <a:gd name="T13" fmla="*/ 1403 h 1403"/>
                <a:gd name="T14" fmla="*/ 787 w 1780"/>
                <a:gd name="T15" fmla="*/ 622 h 1403"/>
                <a:gd name="T16" fmla="*/ 1780 w 1780"/>
                <a:gd name="T17" fmla="*/ 565 h 1403"/>
                <a:gd name="T18" fmla="*/ 526 w 1780"/>
                <a:gd name="T19" fmla="*/ 458 h 1403"/>
                <a:gd name="T20" fmla="*/ 410 w 1780"/>
                <a:gd name="T21" fmla="*/ 484 h 1403"/>
                <a:gd name="T22" fmla="*/ 431 w 1780"/>
                <a:gd name="T23" fmla="*/ 363 h 1403"/>
                <a:gd name="T24" fmla="*/ 547 w 1780"/>
                <a:gd name="T25" fmla="*/ 743 h 1403"/>
                <a:gd name="T26" fmla="*/ 431 w 1780"/>
                <a:gd name="T27" fmla="*/ 719 h 1403"/>
                <a:gd name="T28" fmla="*/ 526 w 1780"/>
                <a:gd name="T29" fmla="*/ 719 h 1403"/>
                <a:gd name="T30" fmla="*/ 431 w 1780"/>
                <a:gd name="T31" fmla="*/ 885 h 1403"/>
                <a:gd name="T32" fmla="*/ 547 w 1780"/>
                <a:gd name="T33" fmla="*/ 980 h 1403"/>
                <a:gd name="T34" fmla="*/ 410 w 1780"/>
                <a:gd name="T35" fmla="*/ 980 h 1403"/>
                <a:gd name="T36" fmla="*/ 322 w 1780"/>
                <a:gd name="T37" fmla="*/ 88 h 1403"/>
                <a:gd name="T38" fmla="*/ 405 w 1780"/>
                <a:gd name="T39" fmla="*/ 31 h 1403"/>
                <a:gd name="T40" fmla="*/ 462 w 1780"/>
                <a:gd name="T41" fmla="*/ 116 h 1403"/>
                <a:gd name="T42" fmla="*/ 379 w 1780"/>
                <a:gd name="T43" fmla="*/ 173 h 1403"/>
                <a:gd name="T44" fmla="*/ 424 w 1780"/>
                <a:gd name="T45" fmla="*/ 204 h 1403"/>
                <a:gd name="T46" fmla="*/ 360 w 1780"/>
                <a:gd name="T47" fmla="*/ 204 h 1403"/>
                <a:gd name="T48" fmla="*/ 258 w 1780"/>
                <a:gd name="T49" fmla="*/ 458 h 1403"/>
                <a:gd name="T50" fmla="*/ 353 w 1780"/>
                <a:gd name="T51" fmla="*/ 458 h 1403"/>
                <a:gd name="T52" fmla="*/ 237 w 1780"/>
                <a:gd name="T53" fmla="*/ 484 h 1403"/>
                <a:gd name="T54" fmla="*/ 258 w 1780"/>
                <a:gd name="T55" fmla="*/ 719 h 1403"/>
                <a:gd name="T56" fmla="*/ 353 w 1780"/>
                <a:gd name="T57" fmla="*/ 719 h 1403"/>
                <a:gd name="T58" fmla="*/ 237 w 1780"/>
                <a:gd name="T59" fmla="*/ 743 h 1403"/>
                <a:gd name="T60" fmla="*/ 258 w 1780"/>
                <a:gd name="T61" fmla="*/ 980 h 1403"/>
                <a:gd name="T62" fmla="*/ 353 w 1780"/>
                <a:gd name="T63" fmla="*/ 980 h 1403"/>
                <a:gd name="T64" fmla="*/ 237 w 1780"/>
                <a:gd name="T65" fmla="*/ 1004 h 1403"/>
                <a:gd name="T66" fmla="*/ 66 w 1780"/>
                <a:gd name="T67" fmla="*/ 1004 h 1403"/>
                <a:gd name="T68" fmla="*/ 85 w 1780"/>
                <a:gd name="T69" fmla="*/ 885 h 1403"/>
                <a:gd name="T70" fmla="*/ 201 w 1780"/>
                <a:gd name="T71" fmla="*/ 980 h 1403"/>
                <a:gd name="T72" fmla="*/ 66 w 1780"/>
                <a:gd name="T73" fmla="*/ 743 h 1403"/>
                <a:gd name="T74" fmla="*/ 85 w 1780"/>
                <a:gd name="T75" fmla="*/ 624 h 1403"/>
                <a:gd name="T76" fmla="*/ 201 w 1780"/>
                <a:gd name="T77" fmla="*/ 719 h 1403"/>
                <a:gd name="T78" fmla="*/ 66 w 1780"/>
                <a:gd name="T79" fmla="*/ 484 h 1403"/>
                <a:gd name="T80" fmla="*/ 85 w 1780"/>
                <a:gd name="T81" fmla="*/ 363 h 1403"/>
                <a:gd name="T82" fmla="*/ 201 w 1780"/>
                <a:gd name="T83" fmla="*/ 458 h 1403"/>
                <a:gd name="T84" fmla="*/ 580 w 1780"/>
                <a:gd name="T85" fmla="*/ 1004 h 1403"/>
                <a:gd name="T86" fmla="*/ 602 w 1780"/>
                <a:gd name="T87" fmla="*/ 885 h 1403"/>
                <a:gd name="T88" fmla="*/ 718 w 1780"/>
                <a:gd name="T89" fmla="*/ 980 h 1403"/>
                <a:gd name="T90" fmla="*/ 580 w 1780"/>
                <a:gd name="T91" fmla="*/ 743 h 1403"/>
                <a:gd name="T92" fmla="*/ 602 w 1780"/>
                <a:gd name="T93" fmla="*/ 624 h 1403"/>
                <a:gd name="T94" fmla="*/ 718 w 1780"/>
                <a:gd name="T95" fmla="*/ 719 h 1403"/>
                <a:gd name="T96" fmla="*/ 580 w 1780"/>
                <a:gd name="T97" fmla="*/ 484 h 1403"/>
                <a:gd name="T98" fmla="*/ 602 w 1780"/>
                <a:gd name="T99" fmla="*/ 363 h 1403"/>
                <a:gd name="T100" fmla="*/ 718 w 1780"/>
                <a:gd name="T101" fmla="*/ 45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0" h="1403">
                  <a:moveTo>
                    <a:pt x="784" y="565"/>
                  </a:moveTo>
                  <a:lnTo>
                    <a:pt x="784" y="247"/>
                  </a:lnTo>
                  <a:lnTo>
                    <a:pt x="433" y="247"/>
                  </a:lnTo>
                  <a:lnTo>
                    <a:pt x="433" y="204"/>
                  </a:lnTo>
                  <a:lnTo>
                    <a:pt x="490" y="204"/>
                  </a:lnTo>
                  <a:lnTo>
                    <a:pt x="490" y="0"/>
                  </a:lnTo>
                  <a:lnTo>
                    <a:pt x="294" y="0"/>
                  </a:lnTo>
                  <a:lnTo>
                    <a:pt x="294" y="204"/>
                  </a:lnTo>
                  <a:lnTo>
                    <a:pt x="350" y="204"/>
                  </a:lnTo>
                  <a:lnTo>
                    <a:pt x="350" y="247"/>
                  </a:lnTo>
                  <a:lnTo>
                    <a:pt x="0" y="247"/>
                  </a:lnTo>
                  <a:lnTo>
                    <a:pt x="0" y="1403"/>
                  </a:lnTo>
                  <a:lnTo>
                    <a:pt x="267" y="1403"/>
                  </a:lnTo>
                  <a:lnTo>
                    <a:pt x="267" y="1161"/>
                  </a:lnTo>
                  <a:lnTo>
                    <a:pt x="275" y="1161"/>
                  </a:lnTo>
                  <a:lnTo>
                    <a:pt x="286" y="1161"/>
                  </a:lnTo>
                  <a:lnTo>
                    <a:pt x="497" y="1161"/>
                  </a:lnTo>
                  <a:lnTo>
                    <a:pt x="509" y="1161"/>
                  </a:lnTo>
                  <a:lnTo>
                    <a:pt x="516" y="1161"/>
                  </a:lnTo>
                  <a:lnTo>
                    <a:pt x="516" y="1403"/>
                  </a:lnTo>
                  <a:lnTo>
                    <a:pt x="784" y="1403"/>
                  </a:lnTo>
                  <a:lnTo>
                    <a:pt x="784" y="650"/>
                  </a:lnTo>
                  <a:lnTo>
                    <a:pt x="784" y="622"/>
                  </a:lnTo>
                  <a:lnTo>
                    <a:pt x="787" y="622"/>
                  </a:lnTo>
                  <a:lnTo>
                    <a:pt x="1749" y="622"/>
                  </a:lnTo>
                  <a:lnTo>
                    <a:pt x="1780" y="622"/>
                  </a:lnTo>
                  <a:lnTo>
                    <a:pt x="1780" y="565"/>
                  </a:lnTo>
                  <a:lnTo>
                    <a:pt x="784" y="565"/>
                  </a:lnTo>
                  <a:close/>
                  <a:moveTo>
                    <a:pt x="526" y="363"/>
                  </a:moveTo>
                  <a:lnTo>
                    <a:pt x="526" y="458"/>
                  </a:lnTo>
                  <a:lnTo>
                    <a:pt x="547" y="458"/>
                  </a:lnTo>
                  <a:lnTo>
                    <a:pt x="547" y="484"/>
                  </a:lnTo>
                  <a:lnTo>
                    <a:pt x="410" y="484"/>
                  </a:lnTo>
                  <a:lnTo>
                    <a:pt x="410" y="458"/>
                  </a:lnTo>
                  <a:lnTo>
                    <a:pt x="431" y="458"/>
                  </a:lnTo>
                  <a:lnTo>
                    <a:pt x="431" y="363"/>
                  </a:lnTo>
                  <a:lnTo>
                    <a:pt x="526" y="363"/>
                  </a:lnTo>
                  <a:close/>
                  <a:moveTo>
                    <a:pt x="547" y="719"/>
                  </a:moveTo>
                  <a:lnTo>
                    <a:pt x="547" y="743"/>
                  </a:lnTo>
                  <a:lnTo>
                    <a:pt x="410" y="743"/>
                  </a:lnTo>
                  <a:lnTo>
                    <a:pt x="410" y="719"/>
                  </a:lnTo>
                  <a:lnTo>
                    <a:pt x="431" y="719"/>
                  </a:lnTo>
                  <a:lnTo>
                    <a:pt x="431" y="624"/>
                  </a:lnTo>
                  <a:lnTo>
                    <a:pt x="526" y="624"/>
                  </a:lnTo>
                  <a:lnTo>
                    <a:pt x="526" y="719"/>
                  </a:lnTo>
                  <a:lnTo>
                    <a:pt x="547" y="719"/>
                  </a:lnTo>
                  <a:close/>
                  <a:moveTo>
                    <a:pt x="431" y="980"/>
                  </a:moveTo>
                  <a:lnTo>
                    <a:pt x="431" y="885"/>
                  </a:lnTo>
                  <a:lnTo>
                    <a:pt x="526" y="885"/>
                  </a:lnTo>
                  <a:lnTo>
                    <a:pt x="526" y="980"/>
                  </a:lnTo>
                  <a:lnTo>
                    <a:pt x="547" y="980"/>
                  </a:lnTo>
                  <a:lnTo>
                    <a:pt x="547" y="1004"/>
                  </a:lnTo>
                  <a:lnTo>
                    <a:pt x="410" y="1004"/>
                  </a:lnTo>
                  <a:lnTo>
                    <a:pt x="410" y="980"/>
                  </a:lnTo>
                  <a:lnTo>
                    <a:pt x="431" y="980"/>
                  </a:lnTo>
                  <a:close/>
                  <a:moveTo>
                    <a:pt x="322" y="116"/>
                  </a:moveTo>
                  <a:lnTo>
                    <a:pt x="322" y="88"/>
                  </a:lnTo>
                  <a:lnTo>
                    <a:pt x="379" y="88"/>
                  </a:lnTo>
                  <a:lnTo>
                    <a:pt x="379" y="31"/>
                  </a:lnTo>
                  <a:lnTo>
                    <a:pt x="405" y="31"/>
                  </a:lnTo>
                  <a:lnTo>
                    <a:pt x="405" y="88"/>
                  </a:lnTo>
                  <a:lnTo>
                    <a:pt x="462" y="88"/>
                  </a:lnTo>
                  <a:lnTo>
                    <a:pt x="462" y="116"/>
                  </a:lnTo>
                  <a:lnTo>
                    <a:pt x="405" y="116"/>
                  </a:lnTo>
                  <a:lnTo>
                    <a:pt x="405" y="173"/>
                  </a:lnTo>
                  <a:lnTo>
                    <a:pt x="379" y="173"/>
                  </a:lnTo>
                  <a:lnTo>
                    <a:pt x="379" y="116"/>
                  </a:lnTo>
                  <a:lnTo>
                    <a:pt x="322" y="116"/>
                  </a:lnTo>
                  <a:close/>
                  <a:moveTo>
                    <a:pt x="424" y="204"/>
                  </a:moveTo>
                  <a:lnTo>
                    <a:pt x="424" y="247"/>
                  </a:lnTo>
                  <a:lnTo>
                    <a:pt x="360" y="247"/>
                  </a:lnTo>
                  <a:lnTo>
                    <a:pt x="360" y="204"/>
                  </a:lnTo>
                  <a:lnTo>
                    <a:pt x="424" y="204"/>
                  </a:lnTo>
                  <a:close/>
                  <a:moveTo>
                    <a:pt x="237" y="458"/>
                  </a:moveTo>
                  <a:lnTo>
                    <a:pt x="258" y="458"/>
                  </a:lnTo>
                  <a:lnTo>
                    <a:pt x="258" y="363"/>
                  </a:lnTo>
                  <a:lnTo>
                    <a:pt x="353" y="363"/>
                  </a:lnTo>
                  <a:lnTo>
                    <a:pt x="353" y="458"/>
                  </a:lnTo>
                  <a:lnTo>
                    <a:pt x="374" y="458"/>
                  </a:lnTo>
                  <a:lnTo>
                    <a:pt x="374" y="484"/>
                  </a:lnTo>
                  <a:lnTo>
                    <a:pt x="237" y="484"/>
                  </a:lnTo>
                  <a:lnTo>
                    <a:pt x="237" y="458"/>
                  </a:lnTo>
                  <a:close/>
                  <a:moveTo>
                    <a:pt x="237" y="719"/>
                  </a:moveTo>
                  <a:lnTo>
                    <a:pt x="258" y="719"/>
                  </a:lnTo>
                  <a:lnTo>
                    <a:pt x="258" y="624"/>
                  </a:lnTo>
                  <a:lnTo>
                    <a:pt x="353" y="624"/>
                  </a:lnTo>
                  <a:lnTo>
                    <a:pt x="353" y="719"/>
                  </a:lnTo>
                  <a:lnTo>
                    <a:pt x="374" y="719"/>
                  </a:lnTo>
                  <a:lnTo>
                    <a:pt x="374" y="743"/>
                  </a:lnTo>
                  <a:lnTo>
                    <a:pt x="237" y="743"/>
                  </a:lnTo>
                  <a:lnTo>
                    <a:pt x="237" y="719"/>
                  </a:lnTo>
                  <a:close/>
                  <a:moveTo>
                    <a:pt x="237" y="980"/>
                  </a:moveTo>
                  <a:lnTo>
                    <a:pt x="258" y="980"/>
                  </a:lnTo>
                  <a:lnTo>
                    <a:pt x="258" y="885"/>
                  </a:lnTo>
                  <a:lnTo>
                    <a:pt x="353" y="885"/>
                  </a:lnTo>
                  <a:lnTo>
                    <a:pt x="353" y="980"/>
                  </a:lnTo>
                  <a:lnTo>
                    <a:pt x="374" y="980"/>
                  </a:lnTo>
                  <a:lnTo>
                    <a:pt x="374" y="1004"/>
                  </a:lnTo>
                  <a:lnTo>
                    <a:pt x="237" y="1004"/>
                  </a:lnTo>
                  <a:lnTo>
                    <a:pt x="237" y="980"/>
                  </a:lnTo>
                  <a:close/>
                  <a:moveTo>
                    <a:pt x="201" y="1004"/>
                  </a:moveTo>
                  <a:lnTo>
                    <a:pt x="66" y="1004"/>
                  </a:lnTo>
                  <a:lnTo>
                    <a:pt x="66" y="980"/>
                  </a:lnTo>
                  <a:lnTo>
                    <a:pt x="85" y="980"/>
                  </a:lnTo>
                  <a:lnTo>
                    <a:pt x="85" y="885"/>
                  </a:lnTo>
                  <a:lnTo>
                    <a:pt x="182" y="885"/>
                  </a:lnTo>
                  <a:lnTo>
                    <a:pt x="182" y="980"/>
                  </a:lnTo>
                  <a:lnTo>
                    <a:pt x="201" y="980"/>
                  </a:lnTo>
                  <a:lnTo>
                    <a:pt x="201" y="1004"/>
                  </a:lnTo>
                  <a:close/>
                  <a:moveTo>
                    <a:pt x="201" y="743"/>
                  </a:moveTo>
                  <a:lnTo>
                    <a:pt x="66" y="743"/>
                  </a:lnTo>
                  <a:lnTo>
                    <a:pt x="66" y="719"/>
                  </a:lnTo>
                  <a:lnTo>
                    <a:pt x="85" y="719"/>
                  </a:lnTo>
                  <a:lnTo>
                    <a:pt x="85" y="624"/>
                  </a:lnTo>
                  <a:lnTo>
                    <a:pt x="182" y="624"/>
                  </a:lnTo>
                  <a:lnTo>
                    <a:pt x="182" y="719"/>
                  </a:lnTo>
                  <a:lnTo>
                    <a:pt x="201" y="719"/>
                  </a:lnTo>
                  <a:lnTo>
                    <a:pt x="201" y="743"/>
                  </a:lnTo>
                  <a:close/>
                  <a:moveTo>
                    <a:pt x="201" y="484"/>
                  </a:moveTo>
                  <a:lnTo>
                    <a:pt x="66" y="484"/>
                  </a:lnTo>
                  <a:lnTo>
                    <a:pt x="66" y="458"/>
                  </a:lnTo>
                  <a:lnTo>
                    <a:pt x="85" y="458"/>
                  </a:lnTo>
                  <a:lnTo>
                    <a:pt x="85" y="363"/>
                  </a:lnTo>
                  <a:lnTo>
                    <a:pt x="182" y="363"/>
                  </a:lnTo>
                  <a:lnTo>
                    <a:pt x="182" y="458"/>
                  </a:lnTo>
                  <a:lnTo>
                    <a:pt x="201" y="458"/>
                  </a:lnTo>
                  <a:lnTo>
                    <a:pt x="201" y="484"/>
                  </a:lnTo>
                  <a:close/>
                  <a:moveTo>
                    <a:pt x="718" y="1004"/>
                  </a:moveTo>
                  <a:lnTo>
                    <a:pt x="580" y="1004"/>
                  </a:lnTo>
                  <a:lnTo>
                    <a:pt x="580" y="980"/>
                  </a:lnTo>
                  <a:lnTo>
                    <a:pt x="602" y="980"/>
                  </a:lnTo>
                  <a:lnTo>
                    <a:pt x="602" y="885"/>
                  </a:lnTo>
                  <a:lnTo>
                    <a:pt x="697" y="885"/>
                  </a:lnTo>
                  <a:lnTo>
                    <a:pt x="697" y="980"/>
                  </a:lnTo>
                  <a:lnTo>
                    <a:pt x="718" y="980"/>
                  </a:lnTo>
                  <a:lnTo>
                    <a:pt x="718" y="1004"/>
                  </a:lnTo>
                  <a:close/>
                  <a:moveTo>
                    <a:pt x="718" y="743"/>
                  </a:moveTo>
                  <a:lnTo>
                    <a:pt x="580" y="743"/>
                  </a:lnTo>
                  <a:lnTo>
                    <a:pt x="580" y="719"/>
                  </a:lnTo>
                  <a:lnTo>
                    <a:pt x="602" y="719"/>
                  </a:lnTo>
                  <a:lnTo>
                    <a:pt x="602" y="624"/>
                  </a:lnTo>
                  <a:lnTo>
                    <a:pt x="697" y="624"/>
                  </a:lnTo>
                  <a:lnTo>
                    <a:pt x="697" y="719"/>
                  </a:lnTo>
                  <a:lnTo>
                    <a:pt x="718" y="719"/>
                  </a:lnTo>
                  <a:lnTo>
                    <a:pt x="718" y="743"/>
                  </a:lnTo>
                  <a:close/>
                  <a:moveTo>
                    <a:pt x="718" y="484"/>
                  </a:moveTo>
                  <a:lnTo>
                    <a:pt x="580" y="484"/>
                  </a:lnTo>
                  <a:lnTo>
                    <a:pt x="580" y="458"/>
                  </a:lnTo>
                  <a:lnTo>
                    <a:pt x="602" y="458"/>
                  </a:lnTo>
                  <a:lnTo>
                    <a:pt x="602" y="363"/>
                  </a:lnTo>
                  <a:lnTo>
                    <a:pt x="697" y="363"/>
                  </a:lnTo>
                  <a:lnTo>
                    <a:pt x="697" y="458"/>
                  </a:lnTo>
                  <a:lnTo>
                    <a:pt x="718" y="458"/>
                  </a:lnTo>
                  <a:lnTo>
                    <a:pt x="718" y="48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129" y="4020"/>
              <a:ext cx="962" cy="753"/>
            </a:xfrm>
            <a:custGeom>
              <a:avLst/>
              <a:gdLst>
                <a:gd name="T0" fmla="*/ 0 w 962"/>
                <a:gd name="T1" fmla="*/ 753 h 753"/>
                <a:gd name="T2" fmla="*/ 946 w 962"/>
                <a:gd name="T3" fmla="*/ 649 h 753"/>
                <a:gd name="T4" fmla="*/ 946 w 962"/>
                <a:gd name="T5" fmla="*/ 611 h 753"/>
                <a:gd name="T6" fmla="*/ 946 w 962"/>
                <a:gd name="T7" fmla="*/ 570 h 753"/>
                <a:gd name="T8" fmla="*/ 946 w 962"/>
                <a:gd name="T9" fmla="*/ 532 h 753"/>
                <a:gd name="T10" fmla="*/ 946 w 962"/>
                <a:gd name="T11" fmla="*/ 492 h 753"/>
                <a:gd name="T12" fmla="*/ 946 w 962"/>
                <a:gd name="T13" fmla="*/ 454 h 753"/>
                <a:gd name="T14" fmla="*/ 946 w 962"/>
                <a:gd name="T15" fmla="*/ 414 h 753"/>
                <a:gd name="T16" fmla="*/ 946 w 962"/>
                <a:gd name="T17" fmla="*/ 376 h 753"/>
                <a:gd name="T18" fmla="*/ 946 w 962"/>
                <a:gd name="T19" fmla="*/ 338 h 753"/>
                <a:gd name="T20" fmla="*/ 946 w 962"/>
                <a:gd name="T21" fmla="*/ 300 h 753"/>
                <a:gd name="T22" fmla="*/ 946 w 962"/>
                <a:gd name="T23" fmla="*/ 259 h 753"/>
                <a:gd name="T24" fmla="*/ 946 w 962"/>
                <a:gd name="T25" fmla="*/ 221 h 753"/>
                <a:gd name="T26" fmla="*/ 946 w 962"/>
                <a:gd name="T27" fmla="*/ 179 h 753"/>
                <a:gd name="T28" fmla="*/ 946 w 962"/>
                <a:gd name="T29" fmla="*/ 141 h 753"/>
                <a:gd name="T30" fmla="*/ 946 w 962"/>
                <a:gd name="T31" fmla="*/ 100 h 753"/>
                <a:gd name="T32" fmla="*/ 877 w 962"/>
                <a:gd name="T33" fmla="*/ 36 h 753"/>
                <a:gd name="T34" fmla="*/ 844 w 962"/>
                <a:gd name="T35" fmla="*/ 72 h 753"/>
                <a:gd name="T36" fmla="*/ 844 w 962"/>
                <a:gd name="T37" fmla="*/ 150 h 753"/>
                <a:gd name="T38" fmla="*/ 844 w 962"/>
                <a:gd name="T39" fmla="*/ 231 h 753"/>
                <a:gd name="T40" fmla="*/ 844 w 962"/>
                <a:gd name="T41" fmla="*/ 309 h 753"/>
                <a:gd name="T42" fmla="*/ 844 w 962"/>
                <a:gd name="T43" fmla="*/ 385 h 753"/>
                <a:gd name="T44" fmla="*/ 844 w 962"/>
                <a:gd name="T45" fmla="*/ 463 h 753"/>
                <a:gd name="T46" fmla="*/ 844 w 962"/>
                <a:gd name="T47" fmla="*/ 542 h 753"/>
                <a:gd name="T48" fmla="*/ 844 w 962"/>
                <a:gd name="T49" fmla="*/ 620 h 753"/>
                <a:gd name="T50" fmla="*/ 673 w 962"/>
                <a:gd name="T51" fmla="*/ 131 h 753"/>
                <a:gd name="T52" fmla="*/ 583 w 962"/>
                <a:gd name="T53" fmla="*/ 333 h 753"/>
                <a:gd name="T54" fmla="*/ 690 w 962"/>
                <a:gd name="T55" fmla="*/ 333 h 753"/>
                <a:gd name="T56" fmla="*/ 599 w 962"/>
                <a:gd name="T57" fmla="*/ 535 h 753"/>
                <a:gd name="T58" fmla="*/ 690 w 962"/>
                <a:gd name="T59" fmla="*/ 554 h 753"/>
                <a:gd name="T60" fmla="*/ 467 w 962"/>
                <a:gd name="T61" fmla="*/ 57 h 753"/>
                <a:gd name="T62" fmla="*/ 450 w 962"/>
                <a:gd name="T63" fmla="*/ 150 h 753"/>
                <a:gd name="T64" fmla="*/ 540 w 962"/>
                <a:gd name="T65" fmla="*/ 259 h 753"/>
                <a:gd name="T66" fmla="*/ 450 w 962"/>
                <a:gd name="T67" fmla="*/ 333 h 753"/>
                <a:gd name="T68" fmla="*/ 540 w 962"/>
                <a:gd name="T69" fmla="*/ 535 h 753"/>
                <a:gd name="T70" fmla="*/ 317 w 962"/>
                <a:gd name="T71" fmla="*/ 131 h 753"/>
                <a:gd name="T72" fmla="*/ 424 w 962"/>
                <a:gd name="T73" fmla="*/ 131 h 753"/>
                <a:gd name="T74" fmla="*/ 334 w 962"/>
                <a:gd name="T75" fmla="*/ 333 h 753"/>
                <a:gd name="T76" fmla="*/ 424 w 962"/>
                <a:gd name="T77" fmla="*/ 352 h 753"/>
                <a:gd name="T78" fmla="*/ 334 w 962"/>
                <a:gd name="T79" fmla="*/ 461 h 753"/>
                <a:gd name="T80" fmla="*/ 317 w 962"/>
                <a:gd name="T81" fmla="*/ 554 h 753"/>
                <a:gd name="T82" fmla="*/ 275 w 962"/>
                <a:gd name="T83" fmla="*/ 57 h 753"/>
                <a:gd name="T84" fmla="*/ 185 w 962"/>
                <a:gd name="T85" fmla="*/ 131 h 753"/>
                <a:gd name="T86" fmla="*/ 275 w 962"/>
                <a:gd name="T87" fmla="*/ 333 h 753"/>
                <a:gd name="T88" fmla="*/ 185 w 962"/>
                <a:gd name="T89" fmla="*/ 535 h 753"/>
                <a:gd name="T90" fmla="*/ 289 w 962"/>
                <a:gd name="T91" fmla="*/ 535 h 753"/>
                <a:gd name="T92" fmla="*/ 66 w 962"/>
                <a:gd name="T93" fmla="*/ 131 h 753"/>
                <a:gd name="T94" fmla="*/ 156 w 962"/>
                <a:gd name="T95" fmla="*/ 150 h 753"/>
                <a:gd name="T96" fmla="*/ 66 w 962"/>
                <a:gd name="T97" fmla="*/ 259 h 753"/>
                <a:gd name="T98" fmla="*/ 49 w 962"/>
                <a:gd name="T99" fmla="*/ 352 h 753"/>
                <a:gd name="T100" fmla="*/ 140 w 962"/>
                <a:gd name="T101" fmla="*/ 461 h 753"/>
                <a:gd name="T102" fmla="*/ 49 w 962"/>
                <a:gd name="T103" fmla="*/ 53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2" h="753">
                  <a:moveTo>
                    <a:pt x="0" y="753"/>
                  </a:moveTo>
                  <a:lnTo>
                    <a:pt x="962" y="753"/>
                  </a:lnTo>
                  <a:lnTo>
                    <a:pt x="962" y="0"/>
                  </a:lnTo>
                  <a:lnTo>
                    <a:pt x="0" y="0"/>
                  </a:lnTo>
                  <a:lnTo>
                    <a:pt x="0" y="753"/>
                  </a:lnTo>
                  <a:close/>
                  <a:moveTo>
                    <a:pt x="946" y="649"/>
                  </a:moveTo>
                  <a:lnTo>
                    <a:pt x="920" y="649"/>
                  </a:lnTo>
                  <a:lnTo>
                    <a:pt x="920" y="620"/>
                  </a:lnTo>
                  <a:lnTo>
                    <a:pt x="946" y="620"/>
                  </a:lnTo>
                  <a:lnTo>
                    <a:pt x="946" y="649"/>
                  </a:lnTo>
                  <a:close/>
                  <a:moveTo>
                    <a:pt x="946" y="611"/>
                  </a:moveTo>
                  <a:lnTo>
                    <a:pt x="877" y="611"/>
                  </a:lnTo>
                  <a:lnTo>
                    <a:pt x="877" y="582"/>
                  </a:lnTo>
                  <a:lnTo>
                    <a:pt x="946" y="582"/>
                  </a:lnTo>
                  <a:lnTo>
                    <a:pt x="946" y="611"/>
                  </a:lnTo>
                  <a:close/>
                  <a:moveTo>
                    <a:pt x="946" y="570"/>
                  </a:moveTo>
                  <a:lnTo>
                    <a:pt x="920" y="570"/>
                  </a:lnTo>
                  <a:lnTo>
                    <a:pt x="920" y="542"/>
                  </a:lnTo>
                  <a:lnTo>
                    <a:pt x="946" y="542"/>
                  </a:lnTo>
                  <a:lnTo>
                    <a:pt x="946" y="570"/>
                  </a:lnTo>
                  <a:close/>
                  <a:moveTo>
                    <a:pt x="946" y="532"/>
                  </a:moveTo>
                  <a:lnTo>
                    <a:pt x="877" y="532"/>
                  </a:lnTo>
                  <a:lnTo>
                    <a:pt x="877" y="506"/>
                  </a:lnTo>
                  <a:lnTo>
                    <a:pt x="946" y="506"/>
                  </a:lnTo>
                  <a:lnTo>
                    <a:pt x="946" y="532"/>
                  </a:lnTo>
                  <a:close/>
                  <a:moveTo>
                    <a:pt x="946" y="492"/>
                  </a:moveTo>
                  <a:lnTo>
                    <a:pt x="920" y="492"/>
                  </a:lnTo>
                  <a:lnTo>
                    <a:pt x="920" y="463"/>
                  </a:lnTo>
                  <a:lnTo>
                    <a:pt x="946" y="463"/>
                  </a:lnTo>
                  <a:lnTo>
                    <a:pt x="946" y="492"/>
                  </a:lnTo>
                  <a:close/>
                  <a:moveTo>
                    <a:pt x="946" y="454"/>
                  </a:moveTo>
                  <a:lnTo>
                    <a:pt x="877" y="454"/>
                  </a:lnTo>
                  <a:lnTo>
                    <a:pt x="877" y="425"/>
                  </a:lnTo>
                  <a:lnTo>
                    <a:pt x="946" y="425"/>
                  </a:lnTo>
                  <a:lnTo>
                    <a:pt x="946" y="454"/>
                  </a:lnTo>
                  <a:close/>
                  <a:moveTo>
                    <a:pt x="946" y="414"/>
                  </a:moveTo>
                  <a:lnTo>
                    <a:pt x="920" y="414"/>
                  </a:lnTo>
                  <a:lnTo>
                    <a:pt x="920" y="385"/>
                  </a:lnTo>
                  <a:lnTo>
                    <a:pt x="946" y="385"/>
                  </a:lnTo>
                  <a:lnTo>
                    <a:pt x="946" y="414"/>
                  </a:lnTo>
                  <a:close/>
                  <a:moveTo>
                    <a:pt x="946" y="376"/>
                  </a:moveTo>
                  <a:lnTo>
                    <a:pt x="877" y="376"/>
                  </a:lnTo>
                  <a:lnTo>
                    <a:pt x="877" y="347"/>
                  </a:lnTo>
                  <a:lnTo>
                    <a:pt x="946" y="347"/>
                  </a:lnTo>
                  <a:lnTo>
                    <a:pt x="946" y="376"/>
                  </a:lnTo>
                  <a:close/>
                  <a:moveTo>
                    <a:pt x="946" y="338"/>
                  </a:moveTo>
                  <a:lnTo>
                    <a:pt x="920" y="338"/>
                  </a:lnTo>
                  <a:lnTo>
                    <a:pt x="920" y="309"/>
                  </a:lnTo>
                  <a:lnTo>
                    <a:pt x="946" y="309"/>
                  </a:lnTo>
                  <a:lnTo>
                    <a:pt x="946" y="338"/>
                  </a:lnTo>
                  <a:close/>
                  <a:moveTo>
                    <a:pt x="946" y="300"/>
                  </a:moveTo>
                  <a:lnTo>
                    <a:pt x="877" y="300"/>
                  </a:lnTo>
                  <a:lnTo>
                    <a:pt x="877" y="271"/>
                  </a:lnTo>
                  <a:lnTo>
                    <a:pt x="946" y="271"/>
                  </a:lnTo>
                  <a:lnTo>
                    <a:pt x="946" y="300"/>
                  </a:lnTo>
                  <a:close/>
                  <a:moveTo>
                    <a:pt x="946" y="259"/>
                  </a:moveTo>
                  <a:lnTo>
                    <a:pt x="920" y="259"/>
                  </a:lnTo>
                  <a:lnTo>
                    <a:pt x="920" y="231"/>
                  </a:lnTo>
                  <a:lnTo>
                    <a:pt x="946" y="231"/>
                  </a:lnTo>
                  <a:lnTo>
                    <a:pt x="946" y="259"/>
                  </a:lnTo>
                  <a:close/>
                  <a:moveTo>
                    <a:pt x="946" y="221"/>
                  </a:moveTo>
                  <a:lnTo>
                    <a:pt x="877" y="221"/>
                  </a:lnTo>
                  <a:lnTo>
                    <a:pt x="877" y="193"/>
                  </a:lnTo>
                  <a:lnTo>
                    <a:pt x="946" y="193"/>
                  </a:lnTo>
                  <a:lnTo>
                    <a:pt x="946" y="221"/>
                  </a:lnTo>
                  <a:close/>
                  <a:moveTo>
                    <a:pt x="946" y="179"/>
                  </a:moveTo>
                  <a:lnTo>
                    <a:pt x="920" y="179"/>
                  </a:lnTo>
                  <a:lnTo>
                    <a:pt x="920" y="150"/>
                  </a:lnTo>
                  <a:lnTo>
                    <a:pt x="946" y="150"/>
                  </a:lnTo>
                  <a:lnTo>
                    <a:pt x="946" y="179"/>
                  </a:lnTo>
                  <a:close/>
                  <a:moveTo>
                    <a:pt x="946" y="141"/>
                  </a:moveTo>
                  <a:lnTo>
                    <a:pt x="877" y="141"/>
                  </a:lnTo>
                  <a:lnTo>
                    <a:pt x="877" y="112"/>
                  </a:lnTo>
                  <a:lnTo>
                    <a:pt x="946" y="112"/>
                  </a:lnTo>
                  <a:lnTo>
                    <a:pt x="946" y="141"/>
                  </a:lnTo>
                  <a:close/>
                  <a:moveTo>
                    <a:pt x="946" y="100"/>
                  </a:moveTo>
                  <a:lnTo>
                    <a:pt x="920" y="100"/>
                  </a:lnTo>
                  <a:lnTo>
                    <a:pt x="920" y="72"/>
                  </a:lnTo>
                  <a:lnTo>
                    <a:pt x="946" y="72"/>
                  </a:lnTo>
                  <a:lnTo>
                    <a:pt x="946" y="100"/>
                  </a:lnTo>
                  <a:close/>
                  <a:moveTo>
                    <a:pt x="877" y="36"/>
                  </a:moveTo>
                  <a:lnTo>
                    <a:pt x="946" y="36"/>
                  </a:lnTo>
                  <a:lnTo>
                    <a:pt x="946" y="62"/>
                  </a:lnTo>
                  <a:lnTo>
                    <a:pt x="877" y="62"/>
                  </a:lnTo>
                  <a:lnTo>
                    <a:pt x="877" y="36"/>
                  </a:lnTo>
                  <a:close/>
                  <a:moveTo>
                    <a:pt x="844" y="72"/>
                  </a:moveTo>
                  <a:lnTo>
                    <a:pt x="910" y="72"/>
                  </a:lnTo>
                  <a:lnTo>
                    <a:pt x="910" y="100"/>
                  </a:lnTo>
                  <a:lnTo>
                    <a:pt x="844" y="100"/>
                  </a:lnTo>
                  <a:lnTo>
                    <a:pt x="844" y="72"/>
                  </a:lnTo>
                  <a:close/>
                  <a:moveTo>
                    <a:pt x="844" y="150"/>
                  </a:moveTo>
                  <a:lnTo>
                    <a:pt x="910" y="150"/>
                  </a:lnTo>
                  <a:lnTo>
                    <a:pt x="910" y="179"/>
                  </a:lnTo>
                  <a:lnTo>
                    <a:pt x="844" y="179"/>
                  </a:lnTo>
                  <a:lnTo>
                    <a:pt x="844" y="150"/>
                  </a:lnTo>
                  <a:close/>
                  <a:moveTo>
                    <a:pt x="844" y="231"/>
                  </a:moveTo>
                  <a:lnTo>
                    <a:pt x="910" y="231"/>
                  </a:lnTo>
                  <a:lnTo>
                    <a:pt x="910" y="259"/>
                  </a:lnTo>
                  <a:lnTo>
                    <a:pt x="844" y="259"/>
                  </a:lnTo>
                  <a:lnTo>
                    <a:pt x="844" y="231"/>
                  </a:lnTo>
                  <a:close/>
                  <a:moveTo>
                    <a:pt x="844" y="309"/>
                  </a:moveTo>
                  <a:lnTo>
                    <a:pt x="910" y="309"/>
                  </a:lnTo>
                  <a:lnTo>
                    <a:pt x="910" y="338"/>
                  </a:lnTo>
                  <a:lnTo>
                    <a:pt x="844" y="338"/>
                  </a:lnTo>
                  <a:lnTo>
                    <a:pt x="844" y="309"/>
                  </a:lnTo>
                  <a:close/>
                  <a:moveTo>
                    <a:pt x="844" y="385"/>
                  </a:moveTo>
                  <a:lnTo>
                    <a:pt x="910" y="385"/>
                  </a:lnTo>
                  <a:lnTo>
                    <a:pt x="910" y="414"/>
                  </a:lnTo>
                  <a:lnTo>
                    <a:pt x="844" y="414"/>
                  </a:lnTo>
                  <a:lnTo>
                    <a:pt x="844" y="385"/>
                  </a:lnTo>
                  <a:close/>
                  <a:moveTo>
                    <a:pt x="844" y="463"/>
                  </a:moveTo>
                  <a:lnTo>
                    <a:pt x="910" y="463"/>
                  </a:lnTo>
                  <a:lnTo>
                    <a:pt x="910" y="492"/>
                  </a:lnTo>
                  <a:lnTo>
                    <a:pt x="844" y="492"/>
                  </a:lnTo>
                  <a:lnTo>
                    <a:pt x="844" y="463"/>
                  </a:lnTo>
                  <a:close/>
                  <a:moveTo>
                    <a:pt x="844" y="542"/>
                  </a:moveTo>
                  <a:lnTo>
                    <a:pt x="910" y="542"/>
                  </a:lnTo>
                  <a:lnTo>
                    <a:pt x="910" y="570"/>
                  </a:lnTo>
                  <a:lnTo>
                    <a:pt x="844" y="570"/>
                  </a:lnTo>
                  <a:lnTo>
                    <a:pt x="844" y="542"/>
                  </a:lnTo>
                  <a:close/>
                  <a:moveTo>
                    <a:pt x="844" y="620"/>
                  </a:moveTo>
                  <a:lnTo>
                    <a:pt x="910" y="620"/>
                  </a:lnTo>
                  <a:lnTo>
                    <a:pt x="910" y="649"/>
                  </a:lnTo>
                  <a:lnTo>
                    <a:pt x="844" y="649"/>
                  </a:lnTo>
                  <a:lnTo>
                    <a:pt x="844" y="620"/>
                  </a:lnTo>
                  <a:close/>
                  <a:moveTo>
                    <a:pt x="583" y="131"/>
                  </a:moveTo>
                  <a:lnTo>
                    <a:pt x="599" y="131"/>
                  </a:lnTo>
                  <a:lnTo>
                    <a:pt x="599" y="57"/>
                  </a:lnTo>
                  <a:lnTo>
                    <a:pt x="673" y="57"/>
                  </a:lnTo>
                  <a:lnTo>
                    <a:pt x="673" y="131"/>
                  </a:lnTo>
                  <a:lnTo>
                    <a:pt x="690" y="131"/>
                  </a:lnTo>
                  <a:lnTo>
                    <a:pt x="690" y="150"/>
                  </a:lnTo>
                  <a:lnTo>
                    <a:pt x="583" y="150"/>
                  </a:lnTo>
                  <a:lnTo>
                    <a:pt x="583" y="131"/>
                  </a:lnTo>
                  <a:close/>
                  <a:moveTo>
                    <a:pt x="583" y="333"/>
                  </a:moveTo>
                  <a:lnTo>
                    <a:pt x="599" y="333"/>
                  </a:lnTo>
                  <a:lnTo>
                    <a:pt x="599" y="259"/>
                  </a:lnTo>
                  <a:lnTo>
                    <a:pt x="673" y="259"/>
                  </a:lnTo>
                  <a:lnTo>
                    <a:pt x="673" y="333"/>
                  </a:lnTo>
                  <a:lnTo>
                    <a:pt x="690" y="333"/>
                  </a:lnTo>
                  <a:lnTo>
                    <a:pt x="690" y="352"/>
                  </a:lnTo>
                  <a:lnTo>
                    <a:pt x="583" y="352"/>
                  </a:lnTo>
                  <a:lnTo>
                    <a:pt x="583" y="333"/>
                  </a:lnTo>
                  <a:close/>
                  <a:moveTo>
                    <a:pt x="583" y="535"/>
                  </a:moveTo>
                  <a:lnTo>
                    <a:pt x="599" y="535"/>
                  </a:lnTo>
                  <a:lnTo>
                    <a:pt x="599" y="461"/>
                  </a:lnTo>
                  <a:lnTo>
                    <a:pt x="673" y="461"/>
                  </a:lnTo>
                  <a:lnTo>
                    <a:pt x="673" y="535"/>
                  </a:lnTo>
                  <a:lnTo>
                    <a:pt x="690" y="535"/>
                  </a:lnTo>
                  <a:lnTo>
                    <a:pt x="690" y="554"/>
                  </a:lnTo>
                  <a:lnTo>
                    <a:pt x="583" y="554"/>
                  </a:lnTo>
                  <a:lnTo>
                    <a:pt x="583" y="535"/>
                  </a:lnTo>
                  <a:close/>
                  <a:moveTo>
                    <a:pt x="450" y="131"/>
                  </a:moveTo>
                  <a:lnTo>
                    <a:pt x="467" y="131"/>
                  </a:lnTo>
                  <a:lnTo>
                    <a:pt x="467" y="57"/>
                  </a:lnTo>
                  <a:lnTo>
                    <a:pt x="540" y="57"/>
                  </a:lnTo>
                  <a:lnTo>
                    <a:pt x="540" y="131"/>
                  </a:lnTo>
                  <a:lnTo>
                    <a:pt x="557" y="131"/>
                  </a:lnTo>
                  <a:lnTo>
                    <a:pt x="557" y="150"/>
                  </a:lnTo>
                  <a:lnTo>
                    <a:pt x="450" y="150"/>
                  </a:lnTo>
                  <a:lnTo>
                    <a:pt x="450" y="131"/>
                  </a:lnTo>
                  <a:close/>
                  <a:moveTo>
                    <a:pt x="450" y="333"/>
                  </a:moveTo>
                  <a:lnTo>
                    <a:pt x="467" y="333"/>
                  </a:lnTo>
                  <a:lnTo>
                    <a:pt x="467" y="259"/>
                  </a:lnTo>
                  <a:lnTo>
                    <a:pt x="540" y="259"/>
                  </a:lnTo>
                  <a:lnTo>
                    <a:pt x="540" y="333"/>
                  </a:lnTo>
                  <a:lnTo>
                    <a:pt x="557" y="333"/>
                  </a:lnTo>
                  <a:lnTo>
                    <a:pt x="557" y="352"/>
                  </a:lnTo>
                  <a:lnTo>
                    <a:pt x="450" y="352"/>
                  </a:lnTo>
                  <a:lnTo>
                    <a:pt x="450" y="333"/>
                  </a:lnTo>
                  <a:close/>
                  <a:moveTo>
                    <a:pt x="450" y="535"/>
                  </a:moveTo>
                  <a:lnTo>
                    <a:pt x="467" y="535"/>
                  </a:lnTo>
                  <a:lnTo>
                    <a:pt x="467" y="461"/>
                  </a:lnTo>
                  <a:lnTo>
                    <a:pt x="540" y="461"/>
                  </a:lnTo>
                  <a:lnTo>
                    <a:pt x="540" y="535"/>
                  </a:lnTo>
                  <a:lnTo>
                    <a:pt x="557" y="535"/>
                  </a:lnTo>
                  <a:lnTo>
                    <a:pt x="557" y="554"/>
                  </a:lnTo>
                  <a:lnTo>
                    <a:pt x="450" y="554"/>
                  </a:lnTo>
                  <a:lnTo>
                    <a:pt x="450" y="535"/>
                  </a:lnTo>
                  <a:close/>
                  <a:moveTo>
                    <a:pt x="317" y="131"/>
                  </a:moveTo>
                  <a:lnTo>
                    <a:pt x="334" y="131"/>
                  </a:lnTo>
                  <a:lnTo>
                    <a:pt x="334" y="57"/>
                  </a:lnTo>
                  <a:lnTo>
                    <a:pt x="407" y="57"/>
                  </a:lnTo>
                  <a:lnTo>
                    <a:pt x="407" y="131"/>
                  </a:lnTo>
                  <a:lnTo>
                    <a:pt x="424" y="131"/>
                  </a:lnTo>
                  <a:lnTo>
                    <a:pt x="424" y="150"/>
                  </a:lnTo>
                  <a:lnTo>
                    <a:pt x="317" y="150"/>
                  </a:lnTo>
                  <a:lnTo>
                    <a:pt x="317" y="131"/>
                  </a:lnTo>
                  <a:close/>
                  <a:moveTo>
                    <a:pt x="317" y="333"/>
                  </a:moveTo>
                  <a:lnTo>
                    <a:pt x="334" y="333"/>
                  </a:lnTo>
                  <a:lnTo>
                    <a:pt x="334" y="259"/>
                  </a:lnTo>
                  <a:lnTo>
                    <a:pt x="407" y="259"/>
                  </a:lnTo>
                  <a:lnTo>
                    <a:pt x="407" y="333"/>
                  </a:lnTo>
                  <a:lnTo>
                    <a:pt x="424" y="333"/>
                  </a:lnTo>
                  <a:lnTo>
                    <a:pt x="424" y="352"/>
                  </a:lnTo>
                  <a:lnTo>
                    <a:pt x="317" y="352"/>
                  </a:lnTo>
                  <a:lnTo>
                    <a:pt x="317" y="333"/>
                  </a:lnTo>
                  <a:close/>
                  <a:moveTo>
                    <a:pt x="317" y="535"/>
                  </a:moveTo>
                  <a:lnTo>
                    <a:pt x="334" y="535"/>
                  </a:lnTo>
                  <a:lnTo>
                    <a:pt x="334" y="461"/>
                  </a:lnTo>
                  <a:lnTo>
                    <a:pt x="407" y="461"/>
                  </a:lnTo>
                  <a:lnTo>
                    <a:pt x="407" y="535"/>
                  </a:lnTo>
                  <a:lnTo>
                    <a:pt x="424" y="535"/>
                  </a:lnTo>
                  <a:lnTo>
                    <a:pt x="424" y="554"/>
                  </a:lnTo>
                  <a:lnTo>
                    <a:pt x="317" y="554"/>
                  </a:lnTo>
                  <a:lnTo>
                    <a:pt x="317" y="535"/>
                  </a:lnTo>
                  <a:close/>
                  <a:moveTo>
                    <a:pt x="185" y="131"/>
                  </a:moveTo>
                  <a:lnTo>
                    <a:pt x="199" y="131"/>
                  </a:lnTo>
                  <a:lnTo>
                    <a:pt x="199" y="57"/>
                  </a:lnTo>
                  <a:lnTo>
                    <a:pt x="275" y="57"/>
                  </a:lnTo>
                  <a:lnTo>
                    <a:pt x="275" y="131"/>
                  </a:lnTo>
                  <a:lnTo>
                    <a:pt x="289" y="131"/>
                  </a:lnTo>
                  <a:lnTo>
                    <a:pt x="289" y="150"/>
                  </a:lnTo>
                  <a:lnTo>
                    <a:pt x="185" y="150"/>
                  </a:lnTo>
                  <a:lnTo>
                    <a:pt x="185" y="131"/>
                  </a:lnTo>
                  <a:close/>
                  <a:moveTo>
                    <a:pt x="185" y="333"/>
                  </a:moveTo>
                  <a:lnTo>
                    <a:pt x="199" y="333"/>
                  </a:lnTo>
                  <a:lnTo>
                    <a:pt x="199" y="259"/>
                  </a:lnTo>
                  <a:lnTo>
                    <a:pt x="275" y="259"/>
                  </a:lnTo>
                  <a:lnTo>
                    <a:pt x="275" y="333"/>
                  </a:lnTo>
                  <a:lnTo>
                    <a:pt x="289" y="333"/>
                  </a:lnTo>
                  <a:lnTo>
                    <a:pt x="289" y="352"/>
                  </a:lnTo>
                  <a:lnTo>
                    <a:pt x="185" y="352"/>
                  </a:lnTo>
                  <a:lnTo>
                    <a:pt x="185" y="333"/>
                  </a:lnTo>
                  <a:close/>
                  <a:moveTo>
                    <a:pt x="185" y="535"/>
                  </a:moveTo>
                  <a:lnTo>
                    <a:pt x="199" y="535"/>
                  </a:lnTo>
                  <a:lnTo>
                    <a:pt x="199" y="461"/>
                  </a:lnTo>
                  <a:lnTo>
                    <a:pt x="275" y="461"/>
                  </a:lnTo>
                  <a:lnTo>
                    <a:pt x="275" y="535"/>
                  </a:lnTo>
                  <a:lnTo>
                    <a:pt x="289" y="535"/>
                  </a:lnTo>
                  <a:lnTo>
                    <a:pt x="289" y="554"/>
                  </a:lnTo>
                  <a:lnTo>
                    <a:pt x="185" y="554"/>
                  </a:lnTo>
                  <a:lnTo>
                    <a:pt x="185" y="535"/>
                  </a:lnTo>
                  <a:close/>
                  <a:moveTo>
                    <a:pt x="49" y="131"/>
                  </a:moveTo>
                  <a:lnTo>
                    <a:pt x="66" y="131"/>
                  </a:lnTo>
                  <a:lnTo>
                    <a:pt x="66" y="57"/>
                  </a:lnTo>
                  <a:lnTo>
                    <a:pt x="140" y="57"/>
                  </a:lnTo>
                  <a:lnTo>
                    <a:pt x="140" y="131"/>
                  </a:lnTo>
                  <a:lnTo>
                    <a:pt x="156" y="131"/>
                  </a:lnTo>
                  <a:lnTo>
                    <a:pt x="156" y="150"/>
                  </a:lnTo>
                  <a:lnTo>
                    <a:pt x="49" y="150"/>
                  </a:lnTo>
                  <a:lnTo>
                    <a:pt x="49" y="131"/>
                  </a:lnTo>
                  <a:close/>
                  <a:moveTo>
                    <a:pt x="49" y="333"/>
                  </a:moveTo>
                  <a:lnTo>
                    <a:pt x="66" y="333"/>
                  </a:lnTo>
                  <a:lnTo>
                    <a:pt x="66" y="259"/>
                  </a:lnTo>
                  <a:lnTo>
                    <a:pt x="140" y="259"/>
                  </a:lnTo>
                  <a:lnTo>
                    <a:pt x="140" y="333"/>
                  </a:lnTo>
                  <a:lnTo>
                    <a:pt x="156" y="333"/>
                  </a:lnTo>
                  <a:lnTo>
                    <a:pt x="156" y="352"/>
                  </a:lnTo>
                  <a:lnTo>
                    <a:pt x="49" y="352"/>
                  </a:lnTo>
                  <a:lnTo>
                    <a:pt x="49" y="333"/>
                  </a:lnTo>
                  <a:close/>
                  <a:moveTo>
                    <a:pt x="49" y="535"/>
                  </a:moveTo>
                  <a:lnTo>
                    <a:pt x="66" y="535"/>
                  </a:lnTo>
                  <a:lnTo>
                    <a:pt x="66" y="461"/>
                  </a:lnTo>
                  <a:lnTo>
                    <a:pt x="140" y="461"/>
                  </a:lnTo>
                  <a:lnTo>
                    <a:pt x="140" y="535"/>
                  </a:lnTo>
                  <a:lnTo>
                    <a:pt x="156" y="535"/>
                  </a:lnTo>
                  <a:lnTo>
                    <a:pt x="156" y="554"/>
                  </a:lnTo>
                  <a:lnTo>
                    <a:pt x="49" y="554"/>
                  </a:lnTo>
                  <a:lnTo>
                    <a:pt x="49" y="535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052" name="Picture 4" descr="C:\Users\evmahn_464\Downloads\free-icon-solar-house-79793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36" y="2111390"/>
            <a:ext cx="2091582" cy="2091582"/>
          </a:xfrm>
          <a:prstGeom prst="rect">
            <a:avLst/>
          </a:prstGeom>
          <a:noFill/>
        </p:spPr>
      </p:pic>
      <p:sp>
        <p:nvSpPr>
          <p:cNvPr id="11" name="Rectangle 482"/>
          <p:cNvSpPr/>
          <p:nvPr/>
        </p:nvSpPr>
        <p:spPr bwMode="auto">
          <a:xfrm>
            <a:off x="2861952" y="3472007"/>
            <a:ext cx="3764477" cy="8512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1242,184 </a:t>
            </a:r>
            <a:r>
              <a:rPr lang="ru-RU" sz="1500" dirty="0" smtClean="0">
                <a:latin typeface="+mj-lt"/>
                <a:cs typeface="Arial" pitchFamily="34" charset="0"/>
              </a:rPr>
              <a:t>тыс</a:t>
            </a:r>
            <a:r>
              <a:rPr lang="ru-RU" sz="1400" dirty="0" smtClean="0">
                <a:latin typeface="+mj-lt"/>
                <a:cs typeface="Arial" pitchFamily="34" charset="0"/>
              </a:rPr>
              <a:t>. </a:t>
            </a:r>
            <a:r>
              <a:rPr lang="ru-RU" sz="1500" dirty="0">
                <a:solidFill>
                  <a:srgbClr val="000000"/>
                </a:solidFill>
                <a:latin typeface="+mj-lt"/>
                <a:cs typeface="Arial" pitchFamily="34" charset="0"/>
              </a:rPr>
              <a:t>рублей – 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предоставление </a:t>
            </a:r>
            <a:r>
              <a:rPr lang="ru-RU" sz="1500" dirty="0">
                <a:solidFill>
                  <a:srgbClr val="000000"/>
                </a:solidFill>
                <a:latin typeface="+mj-lt"/>
                <a:cs typeface="Arial" pitchFamily="34" charset="0"/>
              </a:rPr>
              <a:t>молодым семьям социальных выплат на приобретение жилого помещения или создание объекта индивидуального жилищного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"/>
    </mc:Choice>
    <mc:Fallback xmlns="">
      <p:transition spd="slow" advTm="547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86266" y="261867"/>
            <a:ext cx="87630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Реализация национальных проектов на территории любытинского района в 2024 году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1" y="3871070"/>
            <a:ext cx="2343190" cy="15542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Всего на </a:t>
            </a:r>
            <a:r>
              <a:rPr lang="ru-RU" sz="2000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2024</a:t>
            </a:r>
            <a:r>
              <a:rPr lang="ru-RU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год</a:t>
            </a:r>
          </a:p>
          <a:p>
            <a:pPr algn="ctr"/>
            <a:r>
              <a:rPr lang="ru-RU" sz="32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2416,2 </a:t>
            </a:r>
            <a:r>
              <a:rPr lang="ru-RU" sz="1200" b="1" cap="all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тыс.руб</a:t>
            </a:r>
            <a:r>
              <a:rPr lang="ru-RU" sz="1200" b="1" cap="all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100" b="1" cap="all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– средства Областного бюджета</a:t>
            </a:r>
          </a:p>
        </p:txBody>
      </p:sp>
      <p:pic>
        <p:nvPicPr>
          <p:cNvPr id="1028" name="Picture 4" descr="C:\Users\evmahn_464\Desktop\Образование_лого_цвет_конт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668" y="2066306"/>
            <a:ext cx="3645724" cy="24573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698170" y="4523633"/>
            <a:ext cx="1900053" cy="25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3">
              <a:lnSpc>
                <a:spcPts val="1200"/>
              </a:lnSpc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pitchFamily="34" charset="0"/>
              </a:rPr>
              <a:t>2416,2</a:t>
            </a:r>
            <a:r>
              <a:rPr lang="ru-RU" sz="1400" b="1" i="1" dirty="0" smtClean="0">
                <a:solidFill>
                  <a:srgbClr val="0070C0"/>
                </a:solidFill>
                <a:cs typeface="Arial" pitchFamily="34" charset="0"/>
              </a:rPr>
              <a:t> тыс. руб.</a:t>
            </a:r>
            <a:r>
              <a:rPr lang="ru-RU" sz="1050" b="1" i="1" dirty="0" smtClean="0">
                <a:cs typeface="Arial" pitchFamily="34" charset="0"/>
              </a:rPr>
              <a:t> </a:t>
            </a:r>
            <a:endParaRPr lang="ru-RU" sz="1100" b="1" i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45533" y="287267"/>
            <a:ext cx="86868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Муниципальные программы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75" y="926939"/>
            <a:ext cx="3633031" cy="468052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Нормативное регулирование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077" y="2449861"/>
            <a:ext cx="3971924" cy="576064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18 муниципальных  </a:t>
            </a:r>
            <a:r>
              <a:rPr lang="ru-RU" b="1" dirty="0">
                <a:latin typeface="+mj-lt"/>
                <a:cs typeface="Arial" pitchFamily="34" charset="0"/>
              </a:rPr>
              <a:t>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602" y="1501944"/>
            <a:ext cx="4458063" cy="7591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latin typeface="+mj-lt"/>
                <a:cs typeface="Arial" pitchFamily="34" charset="0"/>
              </a:rPr>
              <a:t>Распоряжение </a:t>
            </a:r>
            <a:r>
              <a:rPr lang="ru-RU" sz="1400" dirty="0" smtClean="0">
                <a:latin typeface="+mj-lt"/>
                <a:cs typeface="Arial" pitchFamily="34" charset="0"/>
              </a:rPr>
              <a:t>Администрации любытинского муниципального района </a:t>
            </a:r>
            <a:r>
              <a:rPr lang="ru-RU" sz="1400" dirty="0">
                <a:latin typeface="+mj-lt"/>
                <a:cs typeface="Arial" pitchFamily="34" charset="0"/>
              </a:rPr>
              <a:t>от </a:t>
            </a:r>
            <a:r>
              <a:rPr lang="ru-RU" sz="1400" dirty="0" smtClean="0">
                <a:latin typeface="+mj-lt"/>
                <a:cs typeface="Arial" pitchFamily="34" charset="0"/>
              </a:rPr>
              <a:t>28.08.2023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251 </a:t>
            </a:r>
            <a:r>
              <a:rPr lang="ru-RU" sz="1400" dirty="0">
                <a:latin typeface="+mj-lt"/>
                <a:cs typeface="Arial" pitchFamily="34" charset="0"/>
              </a:rPr>
              <a:t>«Об утверждении Перечня </a:t>
            </a:r>
            <a:r>
              <a:rPr lang="ru-RU" sz="1400" dirty="0" smtClean="0">
                <a:latin typeface="+mj-lt"/>
                <a:cs typeface="Arial" pitchFamily="34" charset="0"/>
              </a:rPr>
              <a:t>муниципальных программ Любытинского муниципального района»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959" y="2609436"/>
            <a:ext cx="4469705" cy="12875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latin typeface="+mj-lt"/>
                <a:cs typeface="Arial" pitchFamily="34" charset="0"/>
              </a:rPr>
              <a:t>Постановление </a:t>
            </a:r>
            <a:r>
              <a:rPr lang="ru-RU" sz="1400" dirty="0" smtClean="0">
                <a:latin typeface="+mj-lt"/>
                <a:cs typeface="Arial" pitchFamily="34" charset="0"/>
              </a:rPr>
              <a:t>Администрации Любытинского муниципального района  </a:t>
            </a:r>
            <a:r>
              <a:rPr lang="ru-RU" sz="1400" dirty="0">
                <a:latin typeface="+mj-lt"/>
                <a:cs typeface="Arial" pitchFamily="34" charset="0"/>
              </a:rPr>
              <a:t>от </a:t>
            </a:r>
            <a:r>
              <a:rPr lang="ru-RU" sz="1400" dirty="0" smtClean="0">
                <a:latin typeface="+mj-lt"/>
                <a:cs typeface="Arial" pitchFamily="34" charset="0"/>
              </a:rPr>
              <a:t>24.12.2018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1229</a:t>
            </a:r>
            <a:endParaRPr lang="ru-RU" sz="1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r>
              <a:rPr lang="ru-RU" sz="1400" dirty="0" smtClean="0">
                <a:latin typeface="+mj-lt"/>
                <a:cs typeface="Arial" pitchFamily="34" charset="0"/>
              </a:rPr>
              <a:t>«</a:t>
            </a:r>
            <a:r>
              <a:rPr lang="ru-RU" sz="1400" dirty="0"/>
              <a:t>Об утверждении Порядка разработки муниципальных </a:t>
            </a:r>
            <a:r>
              <a:rPr lang="ru-RU" sz="1400" dirty="0" smtClean="0"/>
              <a:t>программ Любытинского </a:t>
            </a:r>
            <a:r>
              <a:rPr lang="ru-RU" sz="1400" dirty="0"/>
              <a:t>муниципального района, их формирования, реализации и проведения оценки </a:t>
            </a:r>
            <a:r>
              <a:rPr lang="ru-RU" sz="1400" dirty="0" smtClean="0"/>
              <a:t>эффективности</a:t>
            </a:r>
            <a:r>
              <a:rPr lang="ru-RU" sz="1400" dirty="0" smtClean="0">
                <a:latin typeface="+mj-lt"/>
                <a:cs typeface="Arial" pitchFamily="34" charset="0"/>
              </a:rPr>
              <a:t>»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0066" y="3259666"/>
            <a:ext cx="3759201" cy="150810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+mj-lt"/>
              <a:cs typeface="Arial" pitchFamily="34" charset="0"/>
            </a:endParaRPr>
          </a:p>
          <a:p>
            <a:pPr algn="ctr"/>
            <a:r>
              <a:rPr lang="ru-RU" dirty="0" smtClean="0">
                <a:latin typeface="+mj-lt"/>
                <a:cs typeface="Arial" pitchFamily="34" charset="0"/>
              </a:rPr>
              <a:t>Расходы </a:t>
            </a:r>
            <a:r>
              <a:rPr lang="ru-RU" dirty="0">
                <a:latin typeface="+mj-lt"/>
                <a:cs typeface="Arial" pitchFamily="34" charset="0"/>
              </a:rPr>
              <a:t>на </a:t>
            </a:r>
            <a:r>
              <a:rPr lang="ru-RU" dirty="0" smtClean="0">
                <a:latin typeface="+mj-lt"/>
                <a:cs typeface="Arial" pitchFamily="34" charset="0"/>
              </a:rPr>
              <a:t>муниципальные программы в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2024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ru-RU" dirty="0">
                <a:latin typeface="+mj-lt"/>
                <a:cs typeface="Arial" pitchFamily="34" charset="0"/>
              </a:rPr>
              <a:t>году </a:t>
            </a:r>
            <a:r>
              <a:rPr lang="ru-RU" dirty="0" smtClean="0">
                <a:latin typeface="+mj-lt"/>
                <a:cs typeface="Arial" pitchFamily="34" charset="0"/>
              </a:rPr>
              <a:t>–449390,8 </a:t>
            </a:r>
            <a:r>
              <a:rPr lang="ru-RU" dirty="0" err="1" smtClean="0">
                <a:latin typeface="+mj-lt"/>
                <a:cs typeface="Arial" pitchFamily="34" charset="0"/>
              </a:rPr>
              <a:t>тыс.рублей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algn="ctr"/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534" y="4696596"/>
            <a:ext cx="3751097" cy="150810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+mj-lt"/>
              <a:cs typeface="Arial" pitchFamily="34" charset="0"/>
            </a:endParaRPr>
          </a:p>
          <a:p>
            <a:pPr algn="ctr"/>
            <a:r>
              <a:rPr lang="ru-RU" dirty="0" smtClean="0">
                <a:latin typeface="+mj-lt"/>
                <a:cs typeface="Arial" pitchFamily="34" charset="0"/>
              </a:rPr>
              <a:t>Доля </a:t>
            </a:r>
            <a:r>
              <a:rPr lang="ru-RU" dirty="0">
                <a:latin typeface="+mj-lt"/>
                <a:cs typeface="Arial" pitchFamily="34" charset="0"/>
              </a:rPr>
              <a:t>«программных» расходов </a:t>
            </a:r>
            <a:r>
              <a:rPr lang="ru-RU" dirty="0" smtClean="0"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B0F0"/>
                </a:solidFill>
                <a:cs typeface="Arial" pitchFamily="34" charset="0"/>
              </a:rPr>
              <a:t>97,0%</a:t>
            </a:r>
            <a:endParaRPr lang="ru-RU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961467" y="1447800"/>
            <a:ext cx="16934" cy="448733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инфографика\фирменный стиль мои финансы\Основ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80959"/>
            <a:ext cx="4859866" cy="2039130"/>
          </a:xfrm>
          <a:prstGeom prst="rect">
            <a:avLst/>
          </a:prstGeom>
          <a:noFill/>
        </p:spPr>
      </p:pic>
      <p:pic>
        <p:nvPicPr>
          <p:cNvPr id="2051" name="Picture 3" descr="D:\инфографика\фирменный стиль мои финансы\ИКОНКИ_Тес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344" y="872067"/>
            <a:ext cx="1745691" cy="1744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"/>
    </mc:Choice>
    <mc:Fallback xmlns="">
      <p:transition spd="slow" advTm="627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1733" y="287267"/>
            <a:ext cx="86360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Муниципальные программы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района,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89493"/>
              </p:ext>
            </p:extLst>
          </p:nvPr>
        </p:nvGraphicFramePr>
        <p:xfrm>
          <a:off x="249381" y="1080656"/>
          <a:ext cx="8585861" cy="548040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69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965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161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7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j-lt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j-lt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+mj-lt"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образования  Любытинского муниципального района на 2019-2026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годы»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139 562,03700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139 882,73900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139 910,48200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Развитие культуры на территории Любытинского муниципального района на 2023-2028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72 658,44239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67 654,90900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62 812,09400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Развитие физической культуры и спорта в Любытинском муниципальном районе на 2023-2028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22 060,30000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22 109,40000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22 109,40000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«Улучшение жилищных условий граждан и повышение качества жилищно-коммунальных услуг в Любытинском муниципальном районе на 2024-2030 годы»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1 329,30000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1 266,00000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1 266,00000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9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Комплексное развитие сельских территорий Любытинского муниципального района на 2022-2027 годы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52 067,07000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7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Обеспечение жильем молодых семей на территории Любытинского муниципального района на 2019-2026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1 242,18400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1 242,18400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1 242,18400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«Совершенствование и содержание дорожного хозяйства Любытинского муниципального района (за исключением автомобильных дорог федерального и областного значения) на 2024-2030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73 338,10000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80 322,00000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27 522,00000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«Совершенствование системы муниципального управления и поддержки развития территориального общественного самоуправления на 2022-2028 годы»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46 285,78971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33 912,28571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34 434,47905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3"/>
    </mc:Choice>
    <mc:Fallback xmlns="">
      <p:transition spd="slow" advTm="603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1733" y="287267"/>
            <a:ext cx="86360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Муниципальные программы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района,тыс.рублей</a:t>
            </a:r>
            <a:endParaRPr lang="ru-RU" sz="2000" b="1" cap="all" spc="40" dirty="0">
              <a:solidFill>
                <a:srgbClr val="0070C0"/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73985"/>
              </p:ext>
            </p:extLst>
          </p:nvPr>
        </p:nvGraphicFramePr>
        <p:xfrm>
          <a:off x="245535" y="1003793"/>
          <a:ext cx="8712198" cy="574530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751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592">
                  <a:extLst>
                    <a:ext uri="{9D8B030D-6E8A-4147-A177-3AD203B41FA5}">
                      <a16:colId xmlns="" xmlns:a16="http://schemas.microsoft.com/office/drawing/2014/main" val="1252228530"/>
                    </a:ext>
                  </a:extLst>
                </a:gridCol>
                <a:gridCol w="1285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255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u="none" strike="noStrike" dirty="0">
                          <a:latin typeface="+mj-lt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u="none" strike="noStrike" dirty="0" smtClean="0">
                          <a:latin typeface="+mj-lt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u="none" strike="noStrike" dirty="0" smtClean="0">
                          <a:latin typeface="+mj-lt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600" u="none" strike="noStrike" dirty="0" smtClean="0">
                          <a:latin typeface="+mj-lt"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29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9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муниципальными финансами Любытинского муниципального района на 2023-2028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34 497,70000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27 645,20000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27 376,10000</a:t>
                      </a:r>
                    </a:p>
                  </a:txBody>
                  <a:tcPr marL="9525" marR="9525" marT="9525" marB="0" anchor="b"/>
                </a:tc>
              </a:tr>
              <a:tr h="418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малого и среднего предпринимательства в Любытинском муниципальном районе на 2017-2025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</a:tr>
              <a:tr h="579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информационного общества в Любытинском муниципальном районе на 2017-2024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</a:tr>
              <a:tr h="60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Профилактика терроризма и экстремизма в Любытинском муниципальном районе на 2022-2025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</a:tr>
              <a:tr h="52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муниципальным имуществом Любытинского муниципального района на 2018-2026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3 118,00000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3 118,00000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3 118,00000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«Градостроительная политика на территории Любытинского муниципального района на 2022-2027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148,20000</a:t>
                      </a:r>
                    </a:p>
                  </a:txBody>
                  <a:tcPr marL="9525" marR="9525" marT="9525" marB="0" anchor="b"/>
                </a:tc>
              </a:tr>
              <a:tr h="504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 на территории Любытинского муниципального района на 2024-2030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2 406,70000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2 669,60000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2 640,30000</a:t>
                      </a:r>
                    </a:p>
                  </a:txBody>
                  <a:tcPr marL="9525" marR="9525" marT="9525" marB="0" anchor="b"/>
                </a:tc>
              </a:tr>
              <a:tr h="605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449 390,82310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380 551,51771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322 579,23905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5"/>
    </mc:Choice>
    <mc:Fallback xmlns="">
      <p:transition spd="slow" advTm="55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27000" y="250225"/>
            <a:ext cx="88053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показатели, характеризующие состояние и динамику развития экономической сферы жизнедеятельности </a:t>
            </a:r>
            <a:r>
              <a:rPr lang="ru-RU" sz="2000" b="1" cap="all" spc="40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Любытинского</a:t>
            </a:r>
            <a:r>
              <a:rPr lang="ru-RU" sz="2000" b="1" cap="all" spc="4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 муниципального района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91316"/>
              </p:ext>
            </p:extLst>
          </p:nvPr>
        </p:nvGraphicFramePr>
        <p:xfrm>
          <a:off x="160866" y="1246909"/>
          <a:ext cx="8771467" cy="49874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64467"/>
                <a:gridCol w="931333"/>
                <a:gridCol w="1490134"/>
                <a:gridCol w="1227666"/>
                <a:gridCol w="1557867"/>
              </a:tblGrid>
              <a:tr h="3835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январь-сентябрь 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-1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в % к  соответствующему периоду 2021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-1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в %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-1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к  соответствующему периоду 2022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48228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Индекс промышленного производства,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69994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Объем инвестиций в основной капитал в действующих ценах, млн рублей, индекс физического объема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97,6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январь-июнь</a:t>
                      </a:r>
                      <a:r>
                        <a:rPr lang="ru-RU" sz="14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январь-июнь</a:t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5464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Число малых предприятий (без микропредприятий), 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216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97,3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107,4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5464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Средняя численность работников малых предприятий</a:t>
                      </a:r>
                      <a:r>
                        <a:rPr lang="ru-RU" sz="18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1226,9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1322,6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85997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Отгружено товаров собственного производства, выполнено работ</a:t>
                      </a:r>
                      <a:r>
                        <a:rPr lang="ru-RU" sz="2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и услуг собственными силами малыми предприятиями, млн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226,9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88,3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5464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Среднемесячная заработная плата работников малых предприятий,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Cambria"/>
                          <a:ea typeface="Times New Roman"/>
                          <a:cs typeface="Helvetica"/>
                        </a:rPr>
                        <a:t>28291,43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январь-июнь</a:t>
                      </a:r>
                      <a:b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b="1" kern="120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37350,7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январь-июнь</a:t>
                      </a:r>
                      <a:br>
                        <a:rPr lang="ru-RU" sz="1200" b="1" kern="1200" dirty="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 dirty="0">
                          <a:solidFill>
                            <a:srgbClr val="548DD4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855133" y="6431802"/>
            <a:ext cx="80517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B0F0"/>
                </a:solidFill>
                <a:latin typeface="+mj-lt"/>
              </a:rPr>
              <a:t>* </a:t>
            </a:r>
            <a:r>
              <a:rPr lang="ru-RU" sz="9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Работники списочного состава, внешние совместители и лица, выполнявшие работы по договорам гражданско-правового характера</a:t>
            </a:r>
            <a:endParaRPr lang="ru-RU" sz="9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4"/>
    </mc:Choice>
    <mc:Fallback xmlns="">
      <p:transition spd="slow" advTm="584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87867" y="260809"/>
            <a:ext cx="85936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непрограммные направления </a:t>
            </a:r>
            <a:r>
              <a:rPr lang="ru-RU" sz="2000" b="1" cap="all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расходов </a:t>
            </a:r>
            <a:r>
              <a:rPr lang="ru-RU" sz="2000" b="1" cap="all" spc="4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  <a:sym typeface="Rasa Medium"/>
              </a:rPr>
              <a:t>тыс.рублей</a:t>
            </a:r>
            <a:endParaRPr lang="ru-RU" sz="2000" b="1" cap="all" spc="4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7014"/>
              </p:ext>
            </p:extLst>
          </p:nvPr>
        </p:nvGraphicFramePr>
        <p:xfrm>
          <a:off x="228600" y="1353787"/>
          <a:ext cx="8750300" cy="4901211"/>
        </p:xfrm>
        <a:graphic>
          <a:graphicData uri="http://schemas.openxmlformats.org/drawingml/2006/table">
            <a:tbl>
              <a:tblPr/>
              <a:tblGrid>
                <a:gridCol w="5712257"/>
                <a:gridCol w="1048453"/>
                <a:gridCol w="1012299"/>
                <a:gridCol w="977291"/>
              </a:tblGrid>
              <a:tr h="269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Непрограммные направления расходов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Переданные полномочия из бюджетов сельских поселений в бюджет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деятельности высшего должностного лица муниципального образования,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2 027,00000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951,50000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1 211,90000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Дума Любытинского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Контрольно-счетная палата Любытинского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1 528,30000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1 528,30000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1 528,30000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в Ассоциацию "Совет муниципальных образований"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204,00000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 расходы,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7 258,20000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12 259,30000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17 374,50000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обеспечение деятельности учреждений, не отнесенные к муниципальным программам Любытинского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2 779,60000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2 779,60000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2 779,60000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Итого непрограммных расходов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32" marR="532" marT="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14 090,10000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17 777,70000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23 153,30000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"/>
    </mc:Choice>
    <mc:Fallback xmlns="">
      <p:transition spd="slow" advTm="606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2871" y="1295400"/>
            <a:ext cx="85328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Адрес: 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174760,п.Любытино</a:t>
            </a:r>
            <a:r>
              <a:rPr lang="ru-RU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ул.</a:t>
            </a: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Советов, 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д.29</a:t>
            </a: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Телефон </a:t>
            </a: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факс: </a:t>
            </a: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(81668) 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62-309 доб. 6620</a:t>
            </a:r>
            <a:endParaRPr lang="en-US" alt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E-mail:</a:t>
            </a: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komfinan@mail.ru</a:t>
            </a:r>
            <a:endParaRPr lang="ru-RU" alt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71" y="617220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©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Комитет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Любытинского муниципального района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3299988"/>
            <a:ext cx="1131684" cy="636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147" y="340793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https://vk.com/public217605185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76" y="3777263"/>
            <a:ext cx="1387698" cy="13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"/>
    </mc:Choice>
    <mc:Fallback xmlns="">
      <p:transition spd="slow" advTm="64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82599" y="199426"/>
            <a:ext cx="8085666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Что такое бюджет? Какие бывают бюджеты?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69743" y="947609"/>
            <a:ext cx="8053015" cy="434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lang="ru-RU" dirty="0">
                <a:latin typeface="+mj-lt"/>
                <a:cs typeface="Arial" pitchFamily="34" charset="0"/>
              </a:rPr>
              <a:t>Со</a:t>
            </a:r>
            <a:r>
              <a:rPr lang="ru-RU" dirty="0">
                <a:solidFill>
                  <a:srgbClr val="0000FF"/>
                </a:solidFill>
                <a:latin typeface="+mj-lt"/>
                <a:cs typeface="Arial" pitchFamily="34" charset="0"/>
              </a:rPr>
              <a:t> </a:t>
            </a:r>
            <a:r>
              <a:rPr lang="ru-RU" dirty="0">
                <a:latin typeface="+mj-lt"/>
                <a:cs typeface="Arial" pitchFamily="34" charset="0"/>
              </a:rPr>
              <a:t>старонормандского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«</a:t>
            </a:r>
            <a:r>
              <a:rPr lang="en-US" sz="2000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bougette</a:t>
            </a:r>
            <a:r>
              <a:rPr lang="ru-RU" sz="2000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»</a:t>
            </a:r>
            <a:r>
              <a:rPr lang="en-US" dirty="0">
                <a:latin typeface="+mj-lt"/>
                <a:cs typeface="Arial" pitchFamily="34" charset="0"/>
              </a:rPr>
              <a:t> — </a:t>
            </a:r>
            <a:r>
              <a:rPr lang="ru-RU" dirty="0">
                <a:latin typeface="+mj-lt"/>
                <a:cs typeface="Arial" pitchFamily="34" charset="0"/>
              </a:rPr>
              <a:t>это сумка, кошелёк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00235" y="1955701"/>
            <a:ext cx="4339232" cy="99781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>
              <a:lnSpc>
                <a:spcPct val="100000"/>
              </a:lnSpc>
            </a:pP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конс</a:t>
            </a:r>
            <a:r>
              <a:rPr lang="ru-RU" cap="all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лид</a:t>
            </a:r>
            <a:r>
              <a:rPr lang="ru-RU" cap="all" spc="-1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ир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о</a:t>
            </a:r>
            <a:r>
              <a:rPr lang="ru-RU" cap="all" spc="-1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ва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нный</a:t>
            </a:r>
            <a:r>
              <a:rPr lang="ru-RU" cap="all" spc="-6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 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б</a:t>
            </a:r>
            <a:r>
              <a:rPr lang="ru-RU" cap="all" spc="-57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ю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д</a:t>
            </a:r>
            <a:r>
              <a:rPr lang="ru-RU" cap="all" spc="-5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ж</a:t>
            </a:r>
            <a:r>
              <a:rPr lang="ru-RU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ет ЛЮБЫТИНСКОГО МУНИЦИПАЛЬНОГО  РАЙОНА </a:t>
            </a:r>
            <a:endParaRPr lang="ru-RU" cap="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8" name="object 15"/>
          <p:cNvSpPr/>
          <p:nvPr/>
        </p:nvSpPr>
        <p:spPr>
          <a:xfrm>
            <a:off x="1641995" y="2652439"/>
            <a:ext cx="748538" cy="687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16"/>
          <p:cNvSpPr/>
          <p:nvPr/>
        </p:nvSpPr>
        <p:spPr>
          <a:xfrm>
            <a:off x="6702549" y="2667196"/>
            <a:ext cx="744972" cy="66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3"/>
          <p:cNvSpPr txBox="1"/>
          <p:nvPr/>
        </p:nvSpPr>
        <p:spPr>
          <a:xfrm>
            <a:off x="6746662" y="4864556"/>
            <a:ext cx="2397337" cy="31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/>
            <a:r>
              <a:rPr lang="ru-RU" dirty="0" smtClean="0">
                <a:latin typeface="+mj-lt"/>
                <a:cs typeface="Arial" pitchFamily="34" charset="0"/>
              </a:rPr>
              <a:t>Бюджеты поселений</a:t>
            </a:r>
            <a:endParaRPr dirty="0">
              <a:latin typeface="+mj-lt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6314" y="3105423"/>
            <a:ext cx="1684187" cy="1588176"/>
          </a:xfrm>
          <a:prstGeom prst="ellipse">
            <a:avLst/>
          </a:prstGeom>
          <a:solidFill>
            <a:srgbClr val="00B0F0"/>
          </a:solidFill>
          <a:ln w="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</a:t>
            </a:r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4910274" y="3431486"/>
            <a:ext cx="1704281" cy="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 marR="14488" algn="ctr">
              <a:lnSpc>
                <a:spcPts val="1200"/>
              </a:lnSpc>
            </a:pPr>
            <a:r>
              <a:rPr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Бюд</a:t>
            </a:r>
            <a:r>
              <a:rPr sz="1400" b="1" i="1" spc="-17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ж</a:t>
            </a:r>
            <a:r>
              <a:rPr sz="1400" b="1" i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е</a:t>
            </a:r>
            <a:r>
              <a:rPr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т</a:t>
            </a:r>
            <a:r>
              <a:rPr lang="ru-RU" sz="1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Любытинского</a:t>
            </a:r>
            <a:endParaRPr lang="ru-RU" sz="1400" b="1" i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14488" marR="14488" algn="ctr">
              <a:lnSpc>
                <a:spcPts val="12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сельского поселения</a:t>
            </a:r>
            <a:endParaRPr sz="14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01297" y="4271289"/>
            <a:ext cx="1263140" cy="1186535"/>
          </a:xfrm>
          <a:prstGeom prst="ellipse">
            <a:avLst/>
          </a:prstGeom>
          <a:solidFill>
            <a:srgbClr val="F9A5A1"/>
          </a:solidFill>
          <a:ln w="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21667" y="5524500"/>
            <a:ext cx="1264707" cy="12149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5235948" y="6013795"/>
            <a:ext cx="2304255" cy="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9" algn="ctr">
              <a:lnSpc>
                <a:spcPts val="1300"/>
              </a:lnSpc>
            </a:pPr>
            <a:r>
              <a:rPr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Бюд</a:t>
            </a:r>
            <a:r>
              <a:rPr sz="1400" b="1" i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же</a:t>
            </a:r>
            <a:r>
              <a:rPr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т</a:t>
            </a:r>
            <a:r>
              <a:rPr lang="ru-RU" sz="1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Неболчского</a:t>
            </a:r>
            <a:r>
              <a:rPr lang="ru-RU" sz="1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сельского поселения</a:t>
            </a:r>
            <a:endParaRPr sz="14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object 14"/>
          <p:cNvSpPr txBox="1"/>
          <p:nvPr/>
        </p:nvSpPr>
        <p:spPr>
          <a:xfrm>
            <a:off x="193798" y="4870132"/>
            <a:ext cx="2070647" cy="1067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88" marR="14488" algn="ctr">
              <a:lnSpc>
                <a:spcPts val="1600"/>
              </a:lnSpc>
            </a:pPr>
            <a:r>
              <a:rPr b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</a:t>
            </a:r>
            <a:r>
              <a:rPr b="1" spc="-63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ю</a:t>
            </a:r>
            <a:r>
              <a:rPr b="1" spc="-17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д</a:t>
            </a:r>
            <a:r>
              <a:rPr b="1" spc="-46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ж</a:t>
            </a:r>
            <a:r>
              <a:rPr b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ет</a:t>
            </a:r>
            <a:r>
              <a:rPr lang="ru-RU" b="1" spc="-1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b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Любытинского</a:t>
            </a:r>
            <a:r>
              <a:rPr b="1" spc="-6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b="1" spc="-34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м</a:t>
            </a:r>
            <a:r>
              <a:rPr b="1" spc="-1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униципальн</a:t>
            </a:r>
            <a:r>
              <a:rPr lang="ru-RU" b="1" spc="-1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ого района</a:t>
            </a:r>
            <a:endParaRPr sz="16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957980" y="3096956"/>
            <a:ext cx="1684187" cy="1588176"/>
          </a:xfrm>
          <a:prstGeom prst="ellipse">
            <a:avLst/>
          </a:prstGeom>
          <a:solidFill>
            <a:schemeClr val="bg1"/>
          </a:solidFill>
          <a:ln w="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object 17"/>
          <p:cNvSpPr/>
          <p:nvPr/>
        </p:nvSpPr>
        <p:spPr>
          <a:xfrm rot="20827413" flipH="1">
            <a:off x="5030355" y="3937192"/>
            <a:ext cx="1950392" cy="869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17"/>
          <p:cNvSpPr/>
          <p:nvPr/>
        </p:nvSpPr>
        <p:spPr>
          <a:xfrm rot="19662576" flipH="1">
            <a:off x="4842484" y="4790590"/>
            <a:ext cx="2469892" cy="727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26" name="Picture 2" descr="https://obzor48.ru/wp-content/uploads/2019/05/a1b8c67bff095b84bc2d27c4426d16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0" y="1061132"/>
            <a:ext cx="1814909" cy="1720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9"/>
    </mc:Choice>
    <mc:Fallback xmlns="">
      <p:transition spd="slow" advTm="55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13267" y="247050"/>
            <a:ext cx="86614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Бюджетная система Российской Федерации</a:t>
            </a:r>
          </a:p>
        </p:txBody>
      </p:sp>
      <p:pic>
        <p:nvPicPr>
          <p:cNvPr id="59398" name="Picture 6" descr="https://openbudget.49gov.ru/images/page_budg_system/section2/budget_system.pn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11328" y="889001"/>
            <a:ext cx="8710422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"/>
    </mc:Choice>
    <mc:Fallback xmlns="">
      <p:transition spd="slow" advTm="60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D:\инфографика\фирменный стиль мои финансы\ИКОНКИ_Финансовая -и бюджетная -грамотность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00200" y="762001"/>
            <a:ext cx="6095999" cy="609599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499533" y="1083733"/>
          <a:ext cx="7967134" cy="525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237067" y="249167"/>
            <a:ext cx="86360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Бюджетный процесс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b="1" cap="all" spc="4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</a:t>
            </a:r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ежегодное формирование и исполнение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5867" y="2861758"/>
            <a:ext cx="234526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600" b="1" dirty="0">
                <a:latin typeface="+mj-lt"/>
                <a:cs typeface="Arial" pitchFamily="34" charset="0"/>
              </a:rPr>
              <a:t>Законодательные, представительные органы власти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600" b="1" dirty="0">
                <a:latin typeface="+mj-lt"/>
                <a:cs typeface="Arial" pitchFamily="34" charset="0"/>
              </a:rPr>
              <a:t>Органы исполнительной власти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600" b="1" dirty="0">
                <a:latin typeface="+mj-lt"/>
                <a:cs typeface="Arial" pitchFamily="34" charset="0"/>
              </a:rPr>
              <a:t>Финансовые органы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ru-RU" sz="1600" b="1" dirty="0">
                <a:latin typeface="+mj-lt"/>
                <a:cs typeface="Arial" pitchFamily="34" charset="0"/>
              </a:rPr>
              <a:t>Органы местного самоуправления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7277100" y="1483785"/>
            <a:ext cx="1657349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Принятие </a:t>
            </a:r>
            <a:r>
              <a:rPr lang="ru-RU" sz="1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 </a:t>
            </a:r>
            <a:r>
              <a:rPr lang="ru-RU" sz="1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бюджете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135283" y="2550583"/>
            <a:ext cx="581025" cy="20955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15150" y="5249333"/>
            <a:ext cx="1914525" cy="120967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Получение доходов бюджета и распределение бюджетных средств в соответствии с </a:t>
            </a:r>
            <a:r>
              <a:rPr lang="ru-RU" sz="9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решением о </a:t>
            </a:r>
            <a:r>
              <a:rPr lang="ru-RU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бюджете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7141634" y="5057776"/>
            <a:ext cx="581025" cy="20955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59983" y="5516033"/>
            <a:ext cx="1504950" cy="10795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Принятие </a:t>
            </a:r>
            <a:r>
              <a:rPr lang="ru-RU" sz="9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об </a:t>
            </a:r>
            <a:r>
              <a:rPr lang="ru-RU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исполнении бюджета за отчетный финансовый год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127375" y="6112934"/>
            <a:ext cx="552451" cy="1905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2034" y="3566583"/>
            <a:ext cx="165735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Подготовка экономического обоснования доходов и расходов бюджета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381125" y="4657725"/>
            <a:ext cx="552451" cy="1905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2"/>
    </mc:Choice>
    <mc:Fallback xmlns="">
      <p:transition spd="slow" advTm="63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96333" y="195193"/>
            <a:ext cx="868680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Доходы бюджета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b="1" cap="all" spc="4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</a:t>
            </a:r>
            <a:r>
              <a:rPr lang="ru-RU" sz="2000" b="1" cap="all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9438699"/>
              </p:ext>
            </p:extLst>
          </p:nvPr>
        </p:nvGraphicFramePr>
        <p:xfrm>
          <a:off x="321733" y="1481666"/>
          <a:ext cx="8669866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"/>
    </mc:Choice>
    <mc:Fallback xmlns="">
      <p:transition spd="slow" advTm="617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0867" y="179317"/>
            <a:ext cx="8856133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Налог </a:t>
            </a:r>
            <a:r>
              <a:rPr lang="ru-RU" sz="2000" b="1" cap="all" spc="40" dirty="0" smtClean="0">
                <a:solidFill>
                  <a:srgbClr val="0070C0"/>
                </a:solidFill>
                <a:cs typeface="Arial" panose="020B0604020202020204" pitchFamily="34" charset="0"/>
                <a:sym typeface="Rasa Medium"/>
              </a:rPr>
              <a:t>—</a:t>
            </a:r>
            <a:r>
              <a:rPr lang="ru-RU" sz="2000" b="1" cap="all" spc="40" dirty="0" smtClean="0">
                <a:solidFill>
                  <a:srgbClr val="F34840"/>
                </a:solidFill>
                <a:latin typeface="+mj-lt"/>
                <a:cs typeface="Arial" panose="020B0604020202020204" pitchFamily="34" charset="0"/>
                <a:sym typeface="Rasa Medium"/>
              </a:rPr>
              <a:t> </a:t>
            </a:r>
            <a:r>
              <a:rPr lang="ru-RU" sz="1100" b="1" cap="all" spc="4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Rasa Medium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81000" y="1990724"/>
          <a:ext cx="8572500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69018" y="1285668"/>
            <a:ext cx="303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ВИДЫ НАЛ</a:t>
            </a:r>
            <a:r>
              <a:rPr lang="ru-RU" sz="2000" b="1" spc="-11" dirty="0">
                <a:solidFill>
                  <a:srgbClr val="0070C0"/>
                </a:solidFill>
                <a:latin typeface="+mj-lt"/>
                <a:cs typeface="Arial" pitchFamily="34" charset="0"/>
              </a:rPr>
              <a:t>О</a:t>
            </a:r>
            <a:r>
              <a:rPr lang="ru-RU" sz="2000" b="1" spc="-51" dirty="0">
                <a:solidFill>
                  <a:srgbClr val="0070C0"/>
                </a:solidFill>
                <a:latin typeface="+mj-lt"/>
                <a:cs typeface="Arial" pitchFamily="34" charset="0"/>
              </a:rPr>
              <a:t>Г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ОВ</a:t>
            </a:r>
            <a:endParaRPr lang="ru-RU" sz="20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293" y="1881510"/>
            <a:ext cx="303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20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Федеральные</a:t>
            </a:r>
            <a:endParaRPr lang="ru-RU" sz="2000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2993" y="2462535"/>
            <a:ext cx="303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20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Региональные</a:t>
            </a:r>
            <a:endParaRPr lang="ru-RU" sz="2000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4319" y="3034035"/>
            <a:ext cx="303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842" algn="ctr"/>
            <a:r>
              <a:rPr lang="ru-RU" sz="20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Местные</a:t>
            </a:r>
            <a:endParaRPr lang="ru-RU" sz="2000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5297" name="Picture 1" descr="D:\инфографика\фирменный стиль мои финансы\ИКОНКИ_Финансовые -калькулято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0134" y="1060369"/>
            <a:ext cx="1921933" cy="192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"/>
    </mc:Choice>
    <mc:Fallback xmlns="">
      <p:transition spd="slow" advTm="584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Фирменный стиль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17891</TotalTime>
  <Words>3611</Words>
  <Application>Microsoft Office PowerPoint</Application>
  <PresentationFormat>Экран (4:3)</PresentationFormat>
  <Paragraphs>1152</Paragraphs>
  <Slides>41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Courier New</vt:lpstr>
      <vt:lpstr>Fedra Sans Pro Bold</vt:lpstr>
      <vt:lpstr>Helvetica</vt:lpstr>
      <vt:lpstr>HELVETICANEUECYR-MEDIUMITALIC</vt:lpstr>
      <vt:lpstr>Rasa Medium</vt:lpstr>
      <vt:lpstr>Times New Roman</vt:lpstr>
      <vt:lpstr>Wingdings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Снежкова Е.Г.</cp:lastModifiedBy>
  <cp:revision>2383</cp:revision>
  <cp:lastPrinted>2023-12-18T08:21:16Z</cp:lastPrinted>
  <dcterms:created xsi:type="dcterms:W3CDTF">2018-12-10T13:13:56Z</dcterms:created>
  <dcterms:modified xsi:type="dcterms:W3CDTF">2023-12-20T12:39:27Z</dcterms:modified>
</cp:coreProperties>
</file>